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274" r:id="rId4"/>
    <p:sldId id="341" r:id="rId5"/>
    <p:sldId id="325" r:id="rId6"/>
    <p:sldId id="326" r:id="rId7"/>
    <p:sldId id="327" r:id="rId8"/>
    <p:sldId id="330" r:id="rId9"/>
    <p:sldId id="331" r:id="rId10"/>
    <p:sldId id="329" r:id="rId11"/>
    <p:sldId id="336" r:id="rId12"/>
    <p:sldId id="332" r:id="rId13"/>
    <p:sldId id="333" r:id="rId14"/>
    <p:sldId id="334" r:id="rId15"/>
    <p:sldId id="335" r:id="rId16"/>
    <p:sldId id="343" r:id="rId17"/>
    <p:sldId id="304" r:id="rId18"/>
    <p:sldId id="338" r:id="rId19"/>
    <p:sldId id="270" r:id="rId20"/>
    <p:sldId id="288" r:id="rId21"/>
    <p:sldId id="340" r:id="rId22"/>
    <p:sldId id="339" r:id="rId23"/>
    <p:sldId id="342" r:id="rId24"/>
    <p:sldId id="278" r:id="rId25"/>
  </p:sldIdLst>
  <p:sldSz cx="12192000" cy="6858000"/>
  <p:notesSz cx="6797675" cy="9926638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nseiller Numérique - Mairie Peyruis" initials="CNMP" lastIdx="1" clrIdx="0">
    <p:extLst>
      <p:ext uri="{19B8F6BF-5375-455C-9EA6-DF929625EA0E}">
        <p15:presenceInfo xmlns:p15="http://schemas.microsoft.com/office/powerpoint/2012/main" userId="S::conseiller.numerique@peyruis.fr::78b7c5b4-2592-4ce4-a952-9cd0c938cdb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BD59"/>
    <a:srgbClr val="D3556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1029" autoAdjust="0"/>
    <p:restoredTop sz="76059" autoAdjust="0"/>
  </p:normalViewPr>
  <p:slideViewPr>
    <p:cSldViewPr snapToGrid="0">
      <p:cViewPr varScale="1">
        <p:scale>
          <a:sx n="55" d="100"/>
          <a:sy n="55" d="100"/>
        </p:scale>
        <p:origin x="68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D4126CB1-007B-465E-91E9-F50579789F0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056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l">
              <a:defRPr sz="1200"/>
            </a:lvl1pPr>
          </a:lstStyle>
          <a:p>
            <a:r>
              <a:rPr lang="fr-FR"/>
              <a:t>Prise en main de l'ordinateur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B47D8AD-99C2-4874-8B58-009172227B8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5" y="0"/>
            <a:ext cx="2945659" cy="498056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r">
              <a:defRPr sz="1200"/>
            </a:lvl1pPr>
          </a:lstStyle>
          <a:p>
            <a:fld id="{3CF2A5B8-FA6C-47CE-9F44-31D5C0060A54}" type="datetimeFigureOut">
              <a:rPr lang="fr-FR" smtClean="0"/>
              <a:t>02/03/2023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D930DCB-E90A-4CF6-A74E-945B93E74A0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2" y="9428586"/>
            <a:ext cx="2945659" cy="498055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A056564D-CE8F-4DA4-83C8-52FE0EC93C1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5" y="9428586"/>
            <a:ext cx="2945659" cy="498055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r">
              <a:defRPr sz="1200"/>
            </a:lvl1pPr>
          </a:lstStyle>
          <a:p>
            <a:fld id="{6DD50D53-B0F8-4D96-B0BB-12136E80D9B6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8679133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2" y="0"/>
            <a:ext cx="2945659" cy="498056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l">
              <a:defRPr sz="1200"/>
            </a:lvl1pPr>
          </a:lstStyle>
          <a:p>
            <a:r>
              <a:rPr lang="fr-FR"/>
              <a:t>Prise en main de l'ordinateur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5" y="0"/>
            <a:ext cx="2945659" cy="498056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r">
              <a:defRPr sz="1200"/>
            </a:lvl1pPr>
          </a:lstStyle>
          <a:p>
            <a:fld id="{76BB83A4-485A-41FC-AE00-1E9A6B0A7514}" type="datetimeFigureOut">
              <a:rPr lang="fr-FR" smtClean="0"/>
              <a:t>02/03/2023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22" tIns="45711" rIns="91422" bIns="45711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22" tIns="45711" rIns="91422" bIns="45711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2" y="9428586"/>
            <a:ext cx="2945659" cy="498055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5" y="9428586"/>
            <a:ext cx="2945659" cy="498055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r">
              <a:defRPr sz="1200"/>
            </a:lvl1pPr>
          </a:lstStyle>
          <a:p>
            <a:fld id="{2C86A329-8A6A-4E04-B1BA-E701A88F7E2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2659049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5651686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Plus de 700 démarches accessibles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90896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96240571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Vous avez un compte </a:t>
            </a:r>
            <a:r>
              <a:rPr lang="fr-FR" dirty="0" err="1"/>
              <a:t>Impots</a:t>
            </a:r>
            <a:r>
              <a:rPr lang="fr-FR" dirty="0"/>
              <a:t> =&gt; numéro fiscal + mot de passe</a:t>
            </a:r>
          </a:p>
          <a:p>
            <a:r>
              <a:rPr lang="fr-FR" dirty="0" err="1"/>
              <a:t>Améli</a:t>
            </a:r>
            <a:r>
              <a:rPr lang="fr-FR" dirty="0"/>
              <a:t> =&gt; n° sécu + </a:t>
            </a:r>
            <a:r>
              <a:rPr lang="fr-FR" dirty="0" err="1"/>
              <a:t>mdp</a:t>
            </a:r>
            <a:endParaRPr lang="fr-FR" dirty="0"/>
          </a:p>
          <a:p>
            <a:r>
              <a:rPr lang="fr-FR" dirty="0"/>
              <a:t>Si vous avez une identité numérique =&gt; mail + mot de passe</a:t>
            </a:r>
          </a:p>
          <a:p>
            <a:r>
              <a:rPr lang="fr-FR" dirty="0"/>
              <a:t>Forfait orange + compte mobile </a:t>
            </a:r>
            <a:r>
              <a:rPr lang="fr-FR" dirty="0" err="1"/>
              <a:t>connect</a:t>
            </a:r>
            <a:r>
              <a:rPr lang="fr-FR" dirty="0"/>
              <a:t> et moi =&gt; id = n° tel + </a:t>
            </a:r>
            <a:r>
              <a:rPr lang="fr-FR" dirty="0" err="1"/>
              <a:t>mdp</a:t>
            </a:r>
            <a:endParaRPr lang="fr-FR" dirty="0"/>
          </a:p>
          <a:p>
            <a:r>
              <a:rPr lang="fr-FR" dirty="0"/>
              <a:t>MSA = &gt; n° sécu + </a:t>
            </a:r>
            <a:r>
              <a:rPr lang="fr-FR" dirty="0" err="1"/>
              <a:t>mdp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455950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Avoir une </a:t>
            </a:r>
            <a:r>
              <a:rPr lang="fr-FR" b="1" dirty="0"/>
              <a:t>seule clé</a:t>
            </a:r>
            <a:r>
              <a:rPr lang="fr-FR" dirty="0"/>
              <a:t> serait-il plus pratique pour vous si vous aviez le choix ?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8281720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Avoir une </a:t>
            </a:r>
            <a:r>
              <a:rPr lang="fr-FR" b="1" dirty="0"/>
              <a:t>seule clé</a:t>
            </a:r>
            <a:r>
              <a:rPr lang="fr-FR" dirty="0"/>
              <a:t> serait-il plus pratique pour vous si vous aviez le choix ?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45118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Avoir une </a:t>
            </a:r>
            <a:r>
              <a:rPr lang="fr-FR" b="1" dirty="0"/>
              <a:t>seule clé</a:t>
            </a:r>
            <a:r>
              <a:rPr lang="fr-FR" dirty="0"/>
              <a:t> serait-il plus pratique pour vous si vous aviez le choix ?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565050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Avoir une </a:t>
            </a:r>
            <a:r>
              <a:rPr lang="fr-FR" b="1" dirty="0"/>
              <a:t>seule clé</a:t>
            </a:r>
            <a:r>
              <a:rPr lang="fr-FR" dirty="0"/>
              <a:t> serait-il plus pratique pour vous si vous aviez le choix ?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77575060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273963633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52496570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C’est quoi France </a:t>
            </a:r>
            <a:r>
              <a:rPr lang="fr-FR" dirty="0" err="1"/>
              <a:t>connect</a:t>
            </a:r>
            <a:r>
              <a:rPr lang="fr-FR" dirty="0"/>
              <a:t> ?</a:t>
            </a:r>
          </a:p>
          <a:p>
            <a:r>
              <a:rPr lang="fr-FR" dirty="0"/>
              <a:t>Quels services sont accessibles via France </a:t>
            </a:r>
            <a:r>
              <a:rPr lang="fr-FR" dirty="0" err="1"/>
              <a:t>connect</a:t>
            </a:r>
            <a:r>
              <a:rPr lang="fr-FR" dirty="0"/>
              <a:t> ?</a:t>
            </a:r>
          </a:p>
          <a:p>
            <a:r>
              <a:rPr lang="fr-FR" dirty="0"/>
              <a:t>Quels comptes peuvent servir à utiliser France </a:t>
            </a:r>
            <a:r>
              <a:rPr lang="fr-FR" dirty="0" err="1"/>
              <a:t>connect</a:t>
            </a:r>
            <a:r>
              <a:rPr lang="fr-FR" dirty="0"/>
              <a:t> ?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226550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691149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pPr algn="l"/>
            <a:endParaRPr lang="fr-FR" sz="1800" dirty="0">
              <a:solidFill>
                <a:srgbClr val="000000"/>
              </a:solidFill>
              <a:latin typeface="Quicksand"/>
            </a:endParaRPr>
          </a:p>
          <a:p>
            <a:r>
              <a:rPr lang="fr-FR" sz="1800" dirty="0">
                <a:solidFill>
                  <a:srgbClr val="404040"/>
                </a:solidFill>
                <a:latin typeface="Quicksand"/>
              </a:rPr>
              <a:t>Qu’avez-vous appris ? </a:t>
            </a:r>
          </a:p>
          <a:p>
            <a:r>
              <a:rPr lang="fr-FR" sz="1800" dirty="0">
                <a:solidFill>
                  <a:srgbClr val="404040"/>
                </a:solidFill>
                <a:latin typeface="Quicksand"/>
              </a:rPr>
              <a:t>Répondre aux questions</a:t>
            </a:r>
          </a:p>
          <a:p>
            <a:endParaRPr lang="fr-FR" sz="1800" dirty="0">
              <a:solidFill>
                <a:srgbClr val="404040"/>
              </a:solidFill>
              <a:latin typeface="Quicksand"/>
            </a:endParaRPr>
          </a:p>
          <a:p>
            <a:r>
              <a:rPr lang="fr-FR" sz="1800" dirty="0">
                <a:solidFill>
                  <a:srgbClr val="404040"/>
                </a:solidFill>
                <a:latin typeface="Quicksand"/>
              </a:rPr>
              <a:t>Donner la fiche résumé ! 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7449767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pPr algn="l"/>
            <a:endParaRPr lang="fr-FR" sz="1800" dirty="0">
              <a:solidFill>
                <a:srgbClr val="000000"/>
              </a:solidFill>
              <a:latin typeface="Quicksand"/>
            </a:endParaRPr>
          </a:p>
          <a:p>
            <a:r>
              <a:rPr lang="fr-FR" sz="1800" dirty="0">
                <a:solidFill>
                  <a:srgbClr val="404040"/>
                </a:solidFill>
                <a:latin typeface="Quicksand"/>
              </a:rPr>
              <a:t>Qu’avez-vous appris ? </a:t>
            </a:r>
          </a:p>
          <a:p>
            <a:r>
              <a:rPr lang="fr-FR" sz="1800" dirty="0">
                <a:solidFill>
                  <a:srgbClr val="404040"/>
                </a:solidFill>
                <a:latin typeface="Quicksand"/>
              </a:rPr>
              <a:t>Répondre aux questions</a:t>
            </a:r>
          </a:p>
          <a:p>
            <a:endParaRPr lang="fr-FR" sz="1800" dirty="0">
              <a:solidFill>
                <a:srgbClr val="404040"/>
              </a:solidFill>
              <a:latin typeface="Quicksand"/>
            </a:endParaRPr>
          </a:p>
          <a:p>
            <a:r>
              <a:rPr lang="fr-FR" sz="1800" dirty="0">
                <a:solidFill>
                  <a:srgbClr val="404040"/>
                </a:solidFill>
                <a:latin typeface="Quicksand"/>
              </a:rPr>
              <a:t>Donner la fiche résumé ! 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5149082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Distribuer questionnaire de fin de session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5551893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4034081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296138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764773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848483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 quoi ça vous sert ?</a:t>
            </a:r>
          </a:p>
          <a:p>
            <a:r>
              <a:rPr lang="fr-FR" dirty="0"/>
              <a:t>L’utilisez-vous ?</a:t>
            </a:r>
          </a:p>
          <a:p>
            <a:r>
              <a:rPr lang="fr-FR" sz="1700" b="1" dirty="0">
                <a:solidFill>
                  <a:srgbClr val="404040"/>
                </a:solidFill>
                <a:latin typeface="Quicksand-Bold"/>
              </a:rPr>
              <a:t>quelles démarches et services en ligne utilisez-vous le plus ?”</a:t>
            </a:r>
            <a:endParaRPr lang="fr-FR" dirty="0"/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7498559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Petite vidéo qui se trouve sur le site de France </a:t>
            </a:r>
            <a:r>
              <a:rPr lang="fr-FR" dirty="0" err="1"/>
              <a:t>connect</a:t>
            </a:r>
            <a:r>
              <a:rPr lang="fr-FR" dirty="0"/>
              <a:t> pour expliquer son utilité</a:t>
            </a:r>
          </a:p>
          <a:p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6345712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Les grandes lignes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329647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A/ Avoir une </a:t>
            </a:r>
            <a:r>
              <a:rPr lang="fr-FR" b="1" dirty="0"/>
              <a:t>seule clé</a:t>
            </a:r>
            <a:r>
              <a:rPr lang="fr-FR" dirty="0"/>
              <a:t> serait-il plus pratique pour vous si vous aviez le choix ?</a:t>
            </a:r>
          </a:p>
          <a:p>
            <a:r>
              <a:rPr lang="fr-FR" dirty="0"/>
              <a:t>B/ Dans cette formation, vous allez découvrir comment accéder à toutes vos démarches </a:t>
            </a:r>
            <a:r>
              <a:rPr lang="fr-FR" b="1" dirty="0"/>
              <a:t>avec une seule clé </a:t>
            </a:r>
            <a:r>
              <a:rPr lang="fr-FR" dirty="0"/>
              <a:t>!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8742244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fr-FR" b="1" dirty="0">
                <a:effectLst/>
                <a:latin typeface="merriweather" panose="020B0604020202020204" pitchFamily="2" charset="0"/>
              </a:rPr>
              <a:t>France </a:t>
            </a:r>
            <a:r>
              <a:rPr lang="fr-FR" b="1" dirty="0" err="1">
                <a:effectLst/>
                <a:latin typeface="merriweather" panose="020B0604020202020204" pitchFamily="2" charset="0"/>
              </a:rPr>
              <a:t>Connect</a:t>
            </a:r>
            <a:r>
              <a:rPr lang="fr-FR" b="1" dirty="0">
                <a:effectLst/>
                <a:latin typeface="merriweather" panose="020B0604020202020204" pitchFamily="2" charset="0"/>
              </a:rPr>
              <a:t> </a:t>
            </a:r>
            <a:r>
              <a:rPr lang="fr-FR" b="0" dirty="0">
                <a:effectLst/>
                <a:latin typeface="merriweather" panose="020B0604020202020204" pitchFamily="2" charset="0"/>
              </a:rPr>
              <a:t>est une solution créée par l'Etat pour </a:t>
            </a:r>
            <a:r>
              <a:rPr lang="fr-FR" b="1" dirty="0">
                <a:effectLst/>
                <a:latin typeface="merriweather" panose="020B0604020202020204" pitchFamily="2" charset="0"/>
              </a:rPr>
              <a:t>faciliter</a:t>
            </a:r>
            <a:r>
              <a:rPr lang="fr-FR" b="0" dirty="0">
                <a:effectLst/>
                <a:latin typeface="merriweather" panose="020B0604020202020204" pitchFamily="2" charset="0"/>
              </a:rPr>
              <a:t> l'accès à plus de 700 démarches en ligne. Au lieu de retenir de nombreux identifiants et mots de passe, qui représentent les différentes clés sur votre trousseau, vous avez désormais besoin </a:t>
            </a:r>
            <a:r>
              <a:rPr lang="fr-FR" b="1" dirty="0">
                <a:effectLst/>
                <a:latin typeface="merriweather" panose="020B0604020202020204" pitchFamily="2" charset="0"/>
              </a:rPr>
              <a:t>d'une seule clé  🔑</a:t>
            </a:r>
            <a:endParaRPr lang="fr-FR" dirty="0">
              <a:effectLst/>
            </a:endParaRP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0957334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8A41715-FC3D-4671-BAEC-57DCFC90CCF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A17DC13F-5FBD-4A4B-9430-559ADC8273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353F524-8A80-4272-9FE6-76E42C1190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8D472-F656-490F-BFA8-F338FC8F8CBA}" type="datetime1">
              <a:rPr lang="fr-FR" smtClean="0"/>
              <a:t>02/03/2023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F98691F-67A6-4CA2-8305-203F947EFE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France connect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EE4A983-7727-44C1-90F2-9AD7530D1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496C-A674-488F-82D3-A6592634C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27328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B010C59-AB96-404A-AA78-4714EEBBC0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85812B26-EE07-460F-8DE3-4D8B0E44B4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21471DB-209D-4B8A-B526-531D14ADC7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64A4738-5642-4DD7-B52D-A2C4E25EFA1B}" type="datetime1">
              <a:rPr lang="fr-FR" smtClean="0"/>
              <a:t>02/03/2023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481518-A513-42A5-96BF-B87663129C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France connect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F92A857-C212-4FB1-8380-7F01873575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496C-A674-488F-82D3-A6592634C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7097460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135EEE92-E4F3-43ED-B8DF-0C2A371473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B9A9C978-F5D1-437C-9E44-CB28DEA045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5ABB16C-C02B-40FD-A93C-0A8D3F9B6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A96363-020D-4BAC-B9A0-A88892C9122B}" type="datetime1">
              <a:rPr lang="fr-FR" smtClean="0"/>
              <a:t>02/03/2023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33C1333-BC94-45CA-BE15-A3202EE14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France connect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012D9744-E96A-4B1C-ADD3-172684D5D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496C-A674-488F-82D3-A6592634C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94293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DAF61A2-8720-41EF-A8EF-90D417F8A0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FC2B85E-84A0-4435-A22E-A266C600B4B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C4D0538-F1D9-4666-8926-AA2A98D1ED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F7DF9-4254-439A-A723-01FA53C3CCAC}" type="datetime1">
              <a:rPr lang="fr-FR" smtClean="0"/>
              <a:t>02/03/2023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DC7277C-2023-4410-920E-9C9054489A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France connect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56A3715-3193-43C1-81D6-81D5CE522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496C-A674-488F-82D3-A6592634C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77719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3AEC453-C857-4515-95B6-2BAB34D27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E9959F7-35E1-4392-8C64-1FAF56597F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3568170-A16B-45FA-9016-3FF4060B6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6174E1-B78F-4734-8710-0B201282542D}" type="datetime1">
              <a:rPr lang="fr-FR" smtClean="0"/>
              <a:t>02/03/2023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2896811-65BE-426D-A893-1ABCE0BAF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France connect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89007EB-D77A-4B24-ADB2-B7075DF3CD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496C-A674-488F-82D3-A6592634C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75005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372257B-9671-4AD3-A486-A3419DAD9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E0EF54C-F160-4A73-A648-D40D7F9706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D6F59DF2-EB78-4597-A973-681B1A4B11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A34EE08-FCE9-4669-BCE1-F080BD1AA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A9618F-0CAE-4E78-8A56-6D024A4DCD63}" type="datetime1">
              <a:rPr lang="fr-FR" smtClean="0"/>
              <a:t>02/03/2023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A43D61B-9664-4525-AE2B-BEF5122E9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France connect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6253403-F0E0-438B-B70A-C04C15313E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496C-A674-488F-82D3-A6592634C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2244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E28B552-6964-4563-AC0C-F11B491780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0A37426-D7B2-4525-8D69-52F5A12A0E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BDAB521-9097-45CF-A242-A788E8B93C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8D8593F-3F4E-4AD5-8F59-62BDC26F513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E96D536-B59E-4F03-A7C2-A9A850153F2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562D512A-70DD-4FCA-8A20-1CC007EF61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5C674D-140F-441C-B584-8534DDA733CA}" type="datetime1">
              <a:rPr lang="fr-FR" smtClean="0"/>
              <a:t>02/03/2023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0511FBA1-F13B-44A1-A30B-62FB776620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France connect</a:t>
            </a:r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5967DCE9-FFC0-4848-981A-DCB200E3D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496C-A674-488F-82D3-A6592634C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897142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F309C68-2DD2-41F2-841C-A881082963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29718F1-CA6B-401D-B089-C28C4061F0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6185C1-60AE-4C9E-8002-0C8571B960E4}" type="datetime1">
              <a:rPr lang="fr-FR" smtClean="0"/>
              <a:t>02/03/2023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990549A0-C85B-4235-B283-D240FA75DE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France connect</a:t>
            </a:r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CB6A96EA-368E-4A54-B8C1-5D8D6F9C8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496C-A674-488F-82D3-A6592634C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9943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D5DB916E-D4F0-4F40-94B2-5E74AFF89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FAE579-BD07-4B12-91CC-18682ABC445E}" type="datetime1">
              <a:rPr lang="fr-FR" smtClean="0"/>
              <a:t>02/03/2023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4C97213C-1EF5-40B7-882D-71313D725D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France connect</a:t>
            </a:r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2E958273-140D-4A72-B9BD-1EF2312D8E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496C-A674-488F-82D3-A6592634C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425982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9E72A8-339B-45C1-B42D-06D4679BBB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18DB65F-2077-40B2-8F22-DB403426AB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78FAB4E-909A-4872-949B-F68C33004E9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A84095A-975C-4853-A9AD-DA2CBC40F4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D79DD6-E021-4519-8854-57DECA3FBB45}" type="datetime1">
              <a:rPr lang="fr-FR" smtClean="0"/>
              <a:t>02/03/2023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5C5C26B-2CD0-42B8-B8D8-8B1CF6A3F5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France connect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39E0D98-0672-4E42-BC73-E1D2B3E446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496C-A674-488F-82D3-A6592634C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92455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D72AAAA-4C20-4734-89DD-68354319DB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307E271-412C-46A4-B78C-0AC1A56C260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E887B7C0-05B9-458B-A7AE-9AD017717F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774560-9E34-4050-9F37-DF3FD8A08B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E36CC7-136F-4773-8A43-7FEAE1842A47}" type="datetime1">
              <a:rPr lang="fr-FR" smtClean="0"/>
              <a:t>02/03/2023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223A836-D85D-446C-A73F-9E9B4403C9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France connect</a:t>
            </a:r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77A2078-B79F-498C-BBD6-4BF60E6D92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496C-A674-488F-82D3-A6592634C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047873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178FEC4D-828F-4037-A661-52639E98B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337B87C7-FC2A-4993-971E-F258D3FD6F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0ECCF2A-4776-43FF-B138-41998B6E32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E7504-65B6-4F72-9B92-294CE9C0D7F3}" type="datetime1">
              <a:rPr lang="fr-FR" smtClean="0"/>
              <a:t>02/03/2023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431261E-FD75-4B80-ABF4-77FCEE0B86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fr-FR"/>
              <a:t>France connect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4F258F-4BA8-49BC-9F91-AA61E929756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4B496C-A674-488F-82D3-A6592634C02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7178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ne-pas-repondre@auth.service-public.fr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445059C4-780F-4D21-9161-0852A15280CC}"/>
              </a:ext>
            </a:extLst>
          </p:cNvPr>
          <p:cNvSpPr/>
          <p:nvPr/>
        </p:nvSpPr>
        <p:spPr>
          <a:xfrm>
            <a:off x="441820" y="417352"/>
            <a:ext cx="11308359" cy="602329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D71FA5E5-CBB9-48CD-86BD-C304011F994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247566"/>
            <a:ext cx="9144000" cy="1655762"/>
          </a:xfrm>
        </p:spPr>
        <p:txBody>
          <a:bodyPr>
            <a:normAutofit fontScale="90000"/>
          </a:bodyPr>
          <a:lstStyle/>
          <a:p>
            <a:r>
              <a:rPr lang="fr-FR" b="1" dirty="0">
                <a:solidFill>
                  <a:schemeClr val="bg1"/>
                </a:solidFill>
              </a:rPr>
              <a:t>Bienvenue</a:t>
            </a:r>
            <a:br>
              <a:rPr lang="fr-FR" b="1" dirty="0">
                <a:solidFill>
                  <a:schemeClr val="bg1"/>
                </a:solidFill>
              </a:rPr>
            </a:br>
            <a:r>
              <a:rPr lang="fr-FR" b="1" dirty="0">
                <a:solidFill>
                  <a:schemeClr val="bg1"/>
                </a:solidFill>
              </a:rPr>
              <a:t>à l’atelier « France </a:t>
            </a:r>
            <a:r>
              <a:rPr lang="fr-FR" b="1" dirty="0" err="1">
                <a:solidFill>
                  <a:schemeClr val="bg1"/>
                </a:solidFill>
              </a:rPr>
              <a:t>Connect</a:t>
            </a:r>
            <a:r>
              <a:rPr lang="fr-FR" b="1" dirty="0">
                <a:solidFill>
                  <a:schemeClr val="bg1"/>
                </a:solidFill>
              </a:rPr>
              <a:t> »</a:t>
            </a:r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F648D56-6D1B-4EBA-B38B-3B91D6FD9E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1301" y="5651747"/>
            <a:ext cx="2741433" cy="632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22636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764F30-9FFC-4B71-A563-6929FE207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36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dirty="0"/>
              <a:t>🔍 France </a:t>
            </a:r>
            <a:r>
              <a:rPr lang="fr-FR" sz="4000" dirty="0" err="1"/>
              <a:t>Connect</a:t>
            </a:r>
            <a:endParaRPr lang="fr-FR" sz="4000" dirty="0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75766498-823A-4E1C-B323-40E1B59D31B8}"/>
              </a:ext>
            </a:extLst>
          </p:cNvPr>
          <p:cNvCxnSpPr/>
          <p:nvPr/>
        </p:nvCxnSpPr>
        <p:spPr>
          <a:xfrm>
            <a:off x="800876" y="1130665"/>
            <a:ext cx="105156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Image 6">
            <a:extLst>
              <a:ext uri="{FF2B5EF4-FFF2-40B4-BE49-F238E27FC236}">
                <a16:creationId xmlns:a16="http://schemas.microsoft.com/office/drawing/2014/main" id="{BCB867EC-8C92-4976-9ED6-86E1CA830C5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07" r="992"/>
          <a:stretch/>
        </p:blipFill>
        <p:spPr>
          <a:xfrm>
            <a:off x="722444" y="1202051"/>
            <a:ext cx="3267531" cy="1762371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9177051-03B8-497F-B4DF-CF38286B965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647"/>
          <a:stretch/>
        </p:blipFill>
        <p:spPr>
          <a:xfrm>
            <a:off x="4354002" y="1203870"/>
            <a:ext cx="3541413" cy="3086531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A4548E5F-F687-41B7-98F6-ABD9917E393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88" t="12001" b="23714"/>
          <a:stretch/>
        </p:blipFill>
        <p:spPr>
          <a:xfrm>
            <a:off x="4560363" y="5398395"/>
            <a:ext cx="3477110" cy="943107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6C1E55C6-C77C-41E9-8582-EE56A533ABC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969" t="9344" b="7474"/>
          <a:stretch/>
        </p:blipFill>
        <p:spPr>
          <a:xfrm>
            <a:off x="8263808" y="1328885"/>
            <a:ext cx="3103575" cy="2123693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0176748C-C8E7-4E12-AF88-D640D9036C7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12"/>
          <a:stretch/>
        </p:blipFill>
        <p:spPr>
          <a:xfrm>
            <a:off x="4477093" y="4357036"/>
            <a:ext cx="3643650" cy="943107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012C6C50-ABC8-4753-B872-B121C05CBE2E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856" t="23643"/>
          <a:stretch/>
        </p:blipFill>
        <p:spPr>
          <a:xfrm>
            <a:off x="8354493" y="4635013"/>
            <a:ext cx="3012890" cy="1869422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0B41198E-C1DA-44AC-9594-AA5B676D2701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1107" t="18943" r="4212" b="20348"/>
          <a:stretch/>
        </p:blipFill>
        <p:spPr>
          <a:xfrm>
            <a:off x="726228" y="3096589"/>
            <a:ext cx="3541413" cy="1191377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EF09B71A-E7B9-47F1-98ED-7BCA6AFED55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8809" t="10262" r="8019" b="14785"/>
          <a:stretch/>
        </p:blipFill>
        <p:spPr>
          <a:xfrm>
            <a:off x="722444" y="4794255"/>
            <a:ext cx="3193080" cy="1599420"/>
          </a:xfrm>
          <a:prstGeom prst="rect">
            <a:avLst/>
          </a:prstGeom>
        </p:spPr>
      </p:pic>
      <p:sp>
        <p:nvSpPr>
          <p:cNvPr id="32" name="ZoneTexte 31">
            <a:extLst>
              <a:ext uri="{FF2B5EF4-FFF2-40B4-BE49-F238E27FC236}">
                <a16:creationId xmlns:a16="http://schemas.microsoft.com/office/drawing/2014/main" id="{430A5211-9167-4741-A3E2-404694ADFDAD}"/>
              </a:ext>
            </a:extLst>
          </p:cNvPr>
          <p:cNvSpPr txBox="1"/>
          <p:nvPr/>
        </p:nvSpPr>
        <p:spPr>
          <a:xfrm>
            <a:off x="1784905" y="1241399"/>
            <a:ext cx="1863362" cy="307777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FFC000"/>
                </a:solidFill>
              </a:rPr>
              <a:t>www.impots.gouv.fr</a:t>
            </a:r>
          </a:p>
        </p:txBody>
      </p:sp>
      <p:sp>
        <p:nvSpPr>
          <p:cNvPr id="33" name="ZoneTexte 32">
            <a:extLst>
              <a:ext uri="{FF2B5EF4-FFF2-40B4-BE49-F238E27FC236}">
                <a16:creationId xmlns:a16="http://schemas.microsoft.com/office/drawing/2014/main" id="{7E46DB70-DED0-4949-B468-49B63721C958}"/>
              </a:ext>
            </a:extLst>
          </p:cNvPr>
          <p:cNvSpPr txBox="1"/>
          <p:nvPr/>
        </p:nvSpPr>
        <p:spPr>
          <a:xfrm>
            <a:off x="5297253" y="1241399"/>
            <a:ext cx="1299492" cy="307777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FFC000"/>
                </a:solidFill>
              </a:rPr>
              <a:t>www.ameli.fr</a:t>
            </a:r>
          </a:p>
        </p:txBody>
      </p:sp>
      <p:sp>
        <p:nvSpPr>
          <p:cNvPr id="34" name="ZoneTexte 33">
            <a:extLst>
              <a:ext uri="{FF2B5EF4-FFF2-40B4-BE49-F238E27FC236}">
                <a16:creationId xmlns:a16="http://schemas.microsoft.com/office/drawing/2014/main" id="{62409CEA-5358-4A74-AB09-31954C3C7CB3}"/>
              </a:ext>
            </a:extLst>
          </p:cNvPr>
          <p:cNvSpPr txBox="1"/>
          <p:nvPr/>
        </p:nvSpPr>
        <p:spPr>
          <a:xfrm>
            <a:off x="5763083" y="5342337"/>
            <a:ext cx="2132331" cy="307777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FFC000"/>
                </a:solidFill>
              </a:rPr>
              <a:t>passeport.ants.gouv.fr</a:t>
            </a:r>
          </a:p>
        </p:txBody>
      </p:sp>
      <p:sp>
        <p:nvSpPr>
          <p:cNvPr id="35" name="ZoneTexte 34">
            <a:extLst>
              <a:ext uri="{FF2B5EF4-FFF2-40B4-BE49-F238E27FC236}">
                <a16:creationId xmlns:a16="http://schemas.microsoft.com/office/drawing/2014/main" id="{74BED082-503A-4B3E-9043-C191694F53BA}"/>
              </a:ext>
            </a:extLst>
          </p:cNvPr>
          <p:cNvSpPr txBox="1"/>
          <p:nvPr/>
        </p:nvSpPr>
        <p:spPr>
          <a:xfrm>
            <a:off x="9377843" y="1238258"/>
            <a:ext cx="1299492" cy="307777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FFC000"/>
                </a:solidFill>
              </a:rPr>
              <a:t>ants.gouv.fr</a:t>
            </a:r>
          </a:p>
        </p:txBody>
      </p:sp>
      <p:sp>
        <p:nvSpPr>
          <p:cNvPr id="36" name="ZoneTexte 35">
            <a:extLst>
              <a:ext uri="{FF2B5EF4-FFF2-40B4-BE49-F238E27FC236}">
                <a16:creationId xmlns:a16="http://schemas.microsoft.com/office/drawing/2014/main" id="{977DA6AD-DCEF-4CB0-B9A7-F5009EBE3313}"/>
              </a:ext>
            </a:extLst>
          </p:cNvPr>
          <p:cNvSpPr txBox="1"/>
          <p:nvPr/>
        </p:nvSpPr>
        <p:spPr>
          <a:xfrm>
            <a:off x="8400998" y="4027301"/>
            <a:ext cx="3447399" cy="523220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FFC000"/>
                </a:solidFill>
              </a:rPr>
              <a:t>https://www.service-public.fr/particuliers/vosdroits/N19804</a:t>
            </a:r>
          </a:p>
        </p:txBody>
      </p:sp>
      <p:pic>
        <p:nvPicPr>
          <p:cNvPr id="37" name="Image 36">
            <a:extLst>
              <a:ext uri="{FF2B5EF4-FFF2-40B4-BE49-F238E27FC236}">
                <a16:creationId xmlns:a16="http://schemas.microsoft.com/office/drawing/2014/main" id="{869FC8C7-ED6E-4F8D-B5CD-E49E6C3FF2D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8856" b="82582"/>
          <a:stretch/>
        </p:blipFill>
        <p:spPr>
          <a:xfrm>
            <a:off x="8306984" y="3561122"/>
            <a:ext cx="3012890" cy="426445"/>
          </a:xfrm>
          <a:prstGeom prst="rect">
            <a:avLst/>
          </a:prstGeom>
        </p:spPr>
      </p:pic>
      <p:sp>
        <p:nvSpPr>
          <p:cNvPr id="38" name="ZoneTexte 37">
            <a:extLst>
              <a:ext uri="{FF2B5EF4-FFF2-40B4-BE49-F238E27FC236}">
                <a16:creationId xmlns:a16="http://schemas.microsoft.com/office/drawing/2014/main" id="{4A00A6BB-0E7E-43E4-AC74-731ED8E355D9}"/>
              </a:ext>
            </a:extLst>
          </p:cNvPr>
          <p:cNvSpPr txBox="1"/>
          <p:nvPr/>
        </p:nvSpPr>
        <p:spPr>
          <a:xfrm>
            <a:off x="5405474" y="4287966"/>
            <a:ext cx="2132331" cy="307777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FFC000"/>
                </a:solidFill>
              </a:rPr>
              <a:t>www.info-retraite.fr</a:t>
            </a:r>
          </a:p>
        </p:txBody>
      </p:sp>
      <p:sp>
        <p:nvSpPr>
          <p:cNvPr id="39" name="ZoneTexte 38">
            <a:extLst>
              <a:ext uri="{FF2B5EF4-FFF2-40B4-BE49-F238E27FC236}">
                <a16:creationId xmlns:a16="http://schemas.microsoft.com/office/drawing/2014/main" id="{43615459-ABCD-4BE4-B7CA-AE8E4FAAAFAD}"/>
              </a:ext>
            </a:extLst>
          </p:cNvPr>
          <p:cNvSpPr txBox="1"/>
          <p:nvPr/>
        </p:nvSpPr>
        <p:spPr>
          <a:xfrm>
            <a:off x="1907996" y="3029954"/>
            <a:ext cx="2447794" cy="307777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FFC000"/>
                </a:solidFill>
              </a:rPr>
              <a:t>www.mesdroitssociaux.gouv.fr</a:t>
            </a:r>
          </a:p>
        </p:txBody>
      </p:sp>
      <p:sp>
        <p:nvSpPr>
          <p:cNvPr id="40" name="ZoneTexte 39">
            <a:extLst>
              <a:ext uri="{FF2B5EF4-FFF2-40B4-BE49-F238E27FC236}">
                <a16:creationId xmlns:a16="http://schemas.microsoft.com/office/drawing/2014/main" id="{B6F92902-EF9E-4C98-8351-C1C149462D4E}"/>
              </a:ext>
            </a:extLst>
          </p:cNvPr>
          <p:cNvSpPr txBox="1"/>
          <p:nvPr/>
        </p:nvSpPr>
        <p:spPr>
          <a:xfrm>
            <a:off x="1668574" y="4750576"/>
            <a:ext cx="2743200" cy="307777"/>
          </a:xfrm>
          <a:prstGeom prst="rect">
            <a:avLst/>
          </a:prstGeom>
          <a:noFill/>
          <a:ln w="1905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400" dirty="0">
                <a:solidFill>
                  <a:srgbClr val="FFC000"/>
                </a:solidFill>
              </a:rPr>
              <a:t>www.moncompteformation.gouv.fr</a:t>
            </a:r>
          </a:p>
        </p:txBody>
      </p:sp>
    </p:spTree>
    <p:extLst>
      <p:ext uri="{BB962C8B-B14F-4D97-AF65-F5344CB8AC3E}">
        <p14:creationId xmlns:p14="http://schemas.microsoft.com/office/powerpoint/2010/main" val="31601013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C44BD2C1-FECB-4AA2-A5A7-F330435399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33478" y="2083002"/>
            <a:ext cx="5925041" cy="3014042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7764F30-9FFC-4B71-A563-6929FE207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524" y="-16113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dirty="0"/>
              <a:t>🔍 France </a:t>
            </a:r>
            <a:r>
              <a:rPr lang="fr-FR" sz="4000" dirty="0" err="1"/>
              <a:t>Connect</a:t>
            </a:r>
            <a:endParaRPr lang="fr-FR" sz="4000" dirty="0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75766498-823A-4E1C-B323-40E1B59D31B8}"/>
              </a:ext>
            </a:extLst>
          </p:cNvPr>
          <p:cNvCxnSpPr/>
          <p:nvPr/>
        </p:nvCxnSpPr>
        <p:spPr>
          <a:xfrm>
            <a:off x="800876" y="1130665"/>
            <a:ext cx="105156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re 1">
            <a:extLst>
              <a:ext uri="{FF2B5EF4-FFF2-40B4-BE49-F238E27FC236}">
                <a16:creationId xmlns:a16="http://schemas.microsoft.com/office/drawing/2014/main" id="{3E2DDA48-CCBE-4B18-A015-C248080B2033}"/>
              </a:ext>
            </a:extLst>
          </p:cNvPr>
          <p:cNvSpPr txBox="1">
            <a:spLocks/>
          </p:cNvSpPr>
          <p:nvPr/>
        </p:nvSpPr>
        <p:spPr>
          <a:xfrm>
            <a:off x="800876" y="1322250"/>
            <a:ext cx="5358106" cy="76075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 b="1" dirty="0">
                <a:solidFill>
                  <a:schemeClr val="bg1"/>
                </a:solidFill>
              </a:rPr>
              <a:t>Accéder aux services en ligne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3FF79EC-5660-4D9D-BC89-DE09829ECABC}"/>
              </a:ext>
            </a:extLst>
          </p:cNvPr>
          <p:cNvSpPr txBox="1"/>
          <p:nvPr/>
        </p:nvSpPr>
        <p:spPr>
          <a:xfrm>
            <a:off x="838198" y="5078217"/>
            <a:ext cx="10515600" cy="138499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800" b="1" dirty="0"/>
              <a:t>Se rendre </a:t>
            </a:r>
            <a:r>
              <a:rPr lang="fr-FR" sz="2800" dirty="0"/>
              <a:t>sur le site internet de son choix pour effectuer une démarche en ligne et </a:t>
            </a:r>
            <a:r>
              <a:rPr lang="fr-FR" sz="2800" b="1" dirty="0"/>
              <a:t>cliquer</a:t>
            </a:r>
            <a:r>
              <a:rPr lang="fr-FR" sz="2800" dirty="0"/>
              <a:t> sur le bouton 👉</a:t>
            </a:r>
          </a:p>
          <a:p>
            <a:endParaRPr lang="fr-FR" sz="2800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96907C3-ACA0-4313-AC15-425C6AA889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7296" y="5650201"/>
            <a:ext cx="2495007" cy="67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84793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764F30-9FFC-4B71-A563-6929FE207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36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dirty="0"/>
              <a:t>🔍 France </a:t>
            </a:r>
            <a:r>
              <a:rPr lang="fr-FR" sz="4000" dirty="0" err="1"/>
              <a:t>Connect</a:t>
            </a:r>
            <a:endParaRPr lang="fr-FR" sz="4000" dirty="0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75766498-823A-4E1C-B323-40E1B59D31B8}"/>
              </a:ext>
            </a:extLst>
          </p:cNvPr>
          <p:cNvCxnSpPr/>
          <p:nvPr/>
        </p:nvCxnSpPr>
        <p:spPr>
          <a:xfrm>
            <a:off x="800876" y="1130665"/>
            <a:ext cx="105156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re 1">
            <a:extLst>
              <a:ext uri="{FF2B5EF4-FFF2-40B4-BE49-F238E27FC236}">
                <a16:creationId xmlns:a16="http://schemas.microsoft.com/office/drawing/2014/main" id="{3E2DDA48-CCBE-4B18-A015-C248080B2033}"/>
              </a:ext>
            </a:extLst>
          </p:cNvPr>
          <p:cNvSpPr txBox="1">
            <a:spLocks/>
          </p:cNvSpPr>
          <p:nvPr/>
        </p:nvSpPr>
        <p:spPr>
          <a:xfrm>
            <a:off x="838198" y="1320714"/>
            <a:ext cx="4042490" cy="760752"/>
          </a:xfrm>
          <a:prstGeom prst="rect">
            <a:avLst/>
          </a:prstGeom>
          <a:solidFill>
            <a:srgbClr val="FFC000"/>
          </a:solidFill>
          <a:ln>
            <a:solidFill>
              <a:srgbClr val="FFBD59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 b="1" dirty="0">
                <a:solidFill>
                  <a:schemeClr val="bg1"/>
                </a:solidFill>
              </a:rPr>
              <a:t>Choisir la clé à utiliser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3FF79EC-5660-4D9D-BC89-DE09829ECABC}"/>
              </a:ext>
            </a:extLst>
          </p:cNvPr>
          <p:cNvSpPr txBox="1"/>
          <p:nvPr/>
        </p:nvSpPr>
        <p:spPr>
          <a:xfrm>
            <a:off x="856860" y="4919950"/>
            <a:ext cx="10478278" cy="1292662"/>
          </a:xfrm>
          <a:prstGeom prst="rect">
            <a:avLst/>
          </a:prstGeom>
          <a:noFill/>
          <a:ln w="38100">
            <a:solidFill>
              <a:srgbClr val="FFBD59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600" dirty="0"/>
              <a:t>👉 Pour </a:t>
            </a:r>
            <a:r>
              <a:rPr lang="fr-FR" sz="2600" b="1" dirty="0"/>
              <a:t>se connecter</a:t>
            </a:r>
            <a:r>
              <a:rPr lang="fr-FR" sz="2600" dirty="0"/>
              <a:t>, </a:t>
            </a:r>
            <a:r>
              <a:rPr lang="fr-FR" sz="2600" b="1" dirty="0"/>
              <a:t>choisir</a:t>
            </a:r>
            <a:r>
              <a:rPr lang="fr-FR" sz="2600" dirty="0"/>
              <a:t> un compte que l'on connaît parmi ceux disponibles : le compte impots.gouv.fr, ameli.fr, l’Identité Numérique La Poste, </a:t>
            </a:r>
            <a:r>
              <a:rPr lang="fr-FR" sz="2600" dirty="0" err="1"/>
              <a:t>MobileConnect</a:t>
            </a:r>
            <a:r>
              <a:rPr lang="fr-FR" sz="2600" dirty="0"/>
              <a:t> et moi, msa.fr.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79DDA465-6482-4FE4-A5EA-4B54508E65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0833" y="2222964"/>
            <a:ext cx="7630333" cy="259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25283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764F30-9FFC-4B71-A563-6929FE207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36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dirty="0"/>
              <a:t>🔍 France </a:t>
            </a:r>
            <a:r>
              <a:rPr lang="fr-FR" sz="4000" dirty="0" err="1"/>
              <a:t>Connect</a:t>
            </a:r>
            <a:endParaRPr lang="fr-FR" sz="4000" dirty="0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75766498-823A-4E1C-B323-40E1B59D31B8}"/>
              </a:ext>
            </a:extLst>
          </p:cNvPr>
          <p:cNvCxnSpPr/>
          <p:nvPr/>
        </p:nvCxnSpPr>
        <p:spPr>
          <a:xfrm>
            <a:off x="800876" y="1130665"/>
            <a:ext cx="105156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re 1">
            <a:extLst>
              <a:ext uri="{FF2B5EF4-FFF2-40B4-BE49-F238E27FC236}">
                <a16:creationId xmlns:a16="http://schemas.microsoft.com/office/drawing/2014/main" id="{3E2DDA48-CCBE-4B18-A015-C248080B2033}"/>
              </a:ext>
            </a:extLst>
          </p:cNvPr>
          <p:cNvSpPr txBox="1">
            <a:spLocks/>
          </p:cNvSpPr>
          <p:nvPr/>
        </p:nvSpPr>
        <p:spPr>
          <a:xfrm>
            <a:off x="838198" y="1320714"/>
            <a:ext cx="5257802" cy="760752"/>
          </a:xfrm>
          <a:prstGeom prst="rect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 b="1" dirty="0">
                <a:solidFill>
                  <a:schemeClr val="bg1"/>
                </a:solidFill>
              </a:rPr>
              <a:t>Entrer les informations personnelles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3FF79EC-5660-4D9D-BC89-DE09829ECABC}"/>
              </a:ext>
            </a:extLst>
          </p:cNvPr>
          <p:cNvSpPr txBox="1"/>
          <p:nvPr/>
        </p:nvSpPr>
        <p:spPr>
          <a:xfrm>
            <a:off x="856861" y="4593379"/>
            <a:ext cx="10478278" cy="138499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600" dirty="0"/>
              <a:t>👉 </a:t>
            </a:r>
            <a:r>
              <a:rPr lang="fr-FR" sz="2800" b="1" dirty="0"/>
              <a:t>S'identifier</a:t>
            </a:r>
            <a:r>
              <a:rPr lang="fr-FR" sz="2800" dirty="0"/>
              <a:t> en inscrivant les identifiants du service sélectionné. </a:t>
            </a:r>
          </a:p>
          <a:p>
            <a:pPr algn="ctr"/>
            <a:r>
              <a:rPr lang="fr-FR" sz="2800" dirty="0"/>
              <a:t>Par exemple pour accéder au site des impôts on peut </a:t>
            </a:r>
            <a:r>
              <a:rPr lang="fr-FR" sz="2800" b="1" dirty="0"/>
              <a:t>choisir</a:t>
            </a:r>
            <a:r>
              <a:rPr lang="fr-FR" sz="2800" dirty="0"/>
              <a:t> l'identifiant </a:t>
            </a:r>
            <a:r>
              <a:rPr lang="fr-FR" sz="2800" dirty="0" err="1"/>
              <a:t>Améli</a:t>
            </a:r>
            <a:endParaRPr lang="fr-FR" sz="26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F425A4C-FD47-4951-A5F2-1D5DC33310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0541" y="2081466"/>
            <a:ext cx="3896269" cy="220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24421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764F30-9FFC-4B71-A563-6929FE207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36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dirty="0"/>
              <a:t>🔍 France </a:t>
            </a:r>
            <a:r>
              <a:rPr lang="fr-FR" sz="4000" dirty="0" err="1"/>
              <a:t>Connect</a:t>
            </a:r>
            <a:endParaRPr lang="fr-FR" sz="4000" dirty="0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75766498-823A-4E1C-B323-40E1B59D31B8}"/>
              </a:ext>
            </a:extLst>
          </p:cNvPr>
          <p:cNvCxnSpPr/>
          <p:nvPr/>
        </p:nvCxnSpPr>
        <p:spPr>
          <a:xfrm>
            <a:off x="800876" y="1130665"/>
            <a:ext cx="105156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re 1">
            <a:extLst>
              <a:ext uri="{FF2B5EF4-FFF2-40B4-BE49-F238E27FC236}">
                <a16:creationId xmlns:a16="http://schemas.microsoft.com/office/drawing/2014/main" id="{3E2DDA48-CCBE-4B18-A015-C248080B2033}"/>
              </a:ext>
            </a:extLst>
          </p:cNvPr>
          <p:cNvSpPr txBox="1">
            <a:spLocks/>
          </p:cNvSpPr>
          <p:nvPr/>
        </p:nvSpPr>
        <p:spPr>
          <a:xfrm>
            <a:off x="838198" y="1320714"/>
            <a:ext cx="5257802" cy="760752"/>
          </a:xfrm>
          <a:prstGeom prst="rect">
            <a:avLst/>
          </a:prstGeom>
          <a:solidFill>
            <a:srgbClr val="FFC000"/>
          </a:solidFill>
          <a:ln>
            <a:solidFill>
              <a:srgbClr val="FFBD59"/>
            </a:solidFill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 b="1" dirty="0">
                <a:solidFill>
                  <a:schemeClr val="bg1"/>
                </a:solidFill>
              </a:rPr>
              <a:t>Connexion réussie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3FF79EC-5660-4D9D-BC89-DE09829ECABC}"/>
              </a:ext>
            </a:extLst>
          </p:cNvPr>
          <p:cNvSpPr txBox="1"/>
          <p:nvPr/>
        </p:nvSpPr>
        <p:spPr>
          <a:xfrm>
            <a:off x="856861" y="4593379"/>
            <a:ext cx="10478278" cy="95410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600" dirty="0"/>
              <a:t>👉 </a:t>
            </a:r>
            <a:r>
              <a:rPr lang="fr-FR" sz="2800" dirty="0"/>
              <a:t>La page internet indique la </a:t>
            </a:r>
            <a:r>
              <a:rPr lang="fr-FR" sz="2800" b="1" dirty="0"/>
              <a:t>confirmation</a:t>
            </a:r>
            <a:r>
              <a:rPr lang="fr-FR" sz="2800" dirty="0"/>
              <a:t> de la connexion grâce à France </a:t>
            </a:r>
            <a:r>
              <a:rPr lang="fr-FR" sz="2800" dirty="0" err="1"/>
              <a:t>Connect</a:t>
            </a:r>
            <a:r>
              <a:rPr lang="fr-FR" sz="2800" dirty="0"/>
              <a:t>. </a:t>
            </a:r>
            <a:endParaRPr lang="fr-FR" sz="2600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EA0B88EC-7DE4-473D-812B-AC082B032F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00234" y="2314419"/>
            <a:ext cx="3991532" cy="222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8505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764F30-9FFC-4B71-A563-6929FE207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36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dirty="0"/>
              <a:t>🔍 France </a:t>
            </a:r>
            <a:r>
              <a:rPr lang="fr-FR" sz="4000" dirty="0" err="1"/>
              <a:t>Connect</a:t>
            </a:r>
            <a:endParaRPr lang="fr-FR" sz="4000" dirty="0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75766498-823A-4E1C-B323-40E1B59D31B8}"/>
              </a:ext>
            </a:extLst>
          </p:cNvPr>
          <p:cNvCxnSpPr/>
          <p:nvPr/>
        </p:nvCxnSpPr>
        <p:spPr>
          <a:xfrm>
            <a:off x="800876" y="1130665"/>
            <a:ext cx="105156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re 1">
            <a:extLst>
              <a:ext uri="{FF2B5EF4-FFF2-40B4-BE49-F238E27FC236}">
                <a16:creationId xmlns:a16="http://schemas.microsoft.com/office/drawing/2014/main" id="{3E2DDA48-CCBE-4B18-A015-C248080B2033}"/>
              </a:ext>
            </a:extLst>
          </p:cNvPr>
          <p:cNvSpPr txBox="1">
            <a:spLocks/>
          </p:cNvSpPr>
          <p:nvPr/>
        </p:nvSpPr>
        <p:spPr>
          <a:xfrm>
            <a:off x="838198" y="1320714"/>
            <a:ext cx="5257802" cy="760752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 b="1" dirty="0">
                <a:solidFill>
                  <a:schemeClr val="bg1"/>
                </a:solidFill>
              </a:rPr>
              <a:t>Vérification et alerte de connexion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3FF79EC-5660-4D9D-BC89-DE09829ECABC}"/>
              </a:ext>
            </a:extLst>
          </p:cNvPr>
          <p:cNvSpPr txBox="1"/>
          <p:nvPr/>
        </p:nvSpPr>
        <p:spPr>
          <a:xfrm>
            <a:off x="819537" y="4972709"/>
            <a:ext cx="10478278" cy="954107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600" dirty="0"/>
              <a:t>👉 </a:t>
            </a:r>
            <a:r>
              <a:rPr lang="fr-FR" sz="2800" b="1" dirty="0"/>
              <a:t>Réception</a:t>
            </a:r>
            <a:r>
              <a:rPr lang="fr-FR" sz="2800" dirty="0"/>
              <a:t> d'un mail d'alerte de connexion à un service avec France </a:t>
            </a:r>
            <a:r>
              <a:rPr lang="fr-FR" sz="2800" dirty="0" err="1"/>
              <a:t>Connect</a:t>
            </a:r>
            <a:r>
              <a:rPr lang="fr-FR" sz="2800" dirty="0"/>
              <a:t> dans la boîte mail. </a:t>
            </a:r>
            <a:endParaRPr lang="fr-FR" sz="26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3CCA94D-DD6C-4B6E-86E3-50AC540A5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9164" y="2172794"/>
            <a:ext cx="2682730" cy="2708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686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764F30-9FFC-4B71-A563-6929FE207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319510" y="-12938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dirty="0"/>
              <a:t>🔍 France </a:t>
            </a:r>
            <a:r>
              <a:rPr lang="fr-FR" sz="4000" dirty="0" err="1"/>
              <a:t>Connect</a:t>
            </a:r>
            <a:endParaRPr lang="fr-FR" sz="4000" dirty="0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75766498-823A-4E1C-B323-40E1B59D31B8}"/>
              </a:ext>
            </a:extLst>
          </p:cNvPr>
          <p:cNvCxnSpPr/>
          <p:nvPr/>
        </p:nvCxnSpPr>
        <p:spPr>
          <a:xfrm>
            <a:off x="838200" y="993211"/>
            <a:ext cx="105156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re 1">
            <a:extLst>
              <a:ext uri="{FF2B5EF4-FFF2-40B4-BE49-F238E27FC236}">
                <a16:creationId xmlns:a16="http://schemas.microsoft.com/office/drawing/2014/main" id="{3E2DDA48-CCBE-4B18-A015-C248080B2033}"/>
              </a:ext>
            </a:extLst>
          </p:cNvPr>
          <p:cNvSpPr txBox="1">
            <a:spLocks/>
          </p:cNvSpPr>
          <p:nvPr/>
        </p:nvSpPr>
        <p:spPr>
          <a:xfrm>
            <a:off x="309389" y="2798081"/>
            <a:ext cx="5257802" cy="760752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2800" b="1" dirty="0">
                <a:solidFill>
                  <a:schemeClr val="bg1"/>
                </a:solidFill>
              </a:rPr>
              <a:t>Vérification et alerte de connexion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D69EDCFF-88E5-705C-A1F9-F8101FCBAE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4704" y="32190"/>
            <a:ext cx="6367749" cy="7396551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07E5907-2ACE-1941-4D22-342DF3CD5D03}"/>
              </a:ext>
            </a:extLst>
          </p:cNvPr>
          <p:cNvSpPr txBox="1"/>
          <p:nvPr/>
        </p:nvSpPr>
        <p:spPr>
          <a:xfrm>
            <a:off x="806068" y="4830434"/>
            <a:ext cx="726011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fr-FR" sz="1800" u="sng" dirty="0">
                <a:solidFill>
                  <a:srgbClr val="0000FF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hlinkClick r:id="rId4"/>
              </a:rPr>
              <a:t>ne-pas-repondre@auth.service-public.fr</a:t>
            </a:r>
            <a:endParaRPr lang="fr-FR" dirty="0"/>
          </a:p>
        </p:txBody>
      </p:sp>
      <p:sp>
        <p:nvSpPr>
          <p:cNvPr id="9" name="Flèche : bas 8">
            <a:extLst>
              <a:ext uri="{FF2B5EF4-FFF2-40B4-BE49-F238E27FC236}">
                <a16:creationId xmlns:a16="http://schemas.microsoft.com/office/drawing/2014/main" id="{34B7F8AA-B261-90A6-C1ED-925FCFCD507A}"/>
              </a:ext>
            </a:extLst>
          </p:cNvPr>
          <p:cNvSpPr/>
          <p:nvPr/>
        </p:nvSpPr>
        <p:spPr>
          <a:xfrm>
            <a:off x="2577947" y="3811836"/>
            <a:ext cx="352540" cy="760752"/>
          </a:xfrm>
          <a:prstGeom prst="downArrow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566625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>
            <a:extLst>
              <a:ext uri="{FF2B5EF4-FFF2-40B4-BE49-F238E27FC236}">
                <a16:creationId xmlns:a16="http://schemas.microsoft.com/office/drawing/2014/main" id="{1EA4D672-D964-4B40-AD8C-AF1FB10370D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43671" y="2462537"/>
            <a:ext cx="3277057" cy="1857634"/>
          </a:xfrm>
          <a:prstGeom prst="rect">
            <a:avLst/>
          </a:prstGeom>
        </p:spPr>
      </p:pic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38200" y="1197528"/>
            <a:ext cx="105156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re 1">
            <a:extLst>
              <a:ext uri="{FF2B5EF4-FFF2-40B4-BE49-F238E27FC236}">
                <a16:creationId xmlns:a16="http://schemas.microsoft.com/office/drawing/2014/main" id="{43E6FF88-4F4C-43DE-AE01-82BEE8DADE97}"/>
              </a:ext>
            </a:extLst>
          </p:cNvPr>
          <p:cNvSpPr txBox="1">
            <a:spLocks/>
          </p:cNvSpPr>
          <p:nvPr/>
        </p:nvSpPr>
        <p:spPr>
          <a:xfrm>
            <a:off x="838200" y="1769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/>
              <a:t>💡 France C</a:t>
            </a:r>
            <a:r>
              <a:rPr lang="fr-FR" sz="4000" b="1"/>
              <a:t>onnect</a:t>
            </a:r>
            <a:r>
              <a:rPr lang="fr-FR" sz="4000" b="1" dirty="0"/>
              <a:t> : En bref !</a:t>
            </a:r>
            <a:endParaRPr lang="fr-FR" sz="4000" dirty="0"/>
          </a:p>
        </p:txBody>
      </p:sp>
      <p:sp>
        <p:nvSpPr>
          <p:cNvPr id="11" name="Espace réservé du contenu 11">
            <a:extLst>
              <a:ext uri="{FF2B5EF4-FFF2-40B4-BE49-F238E27FC236}">
                <a16:creationId xmlns:a16="http://schemas.microsoft.com/office/drawing/2014/main" id="{A3E8098E-B376-44F5-9DD0-67287F703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44824" y="1528419"/>
            <a:ext cx="8032767" cy="4548839"/>
          </a:xfrm>
          <a:ln>
            <a:noFill/>
          </a:ln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fr-FR" sz="2400" dirty="0"/>
              <a:t>🌐</a:t>
            </a:r>
            <a:r>
              <a:rPr lang="fr-FR" sz="2400" i="1" dirty="0"/>
              <a:t> </a:t>
            </a:r>
            <a:r>
              <a:rPr lang="fr-FR" sz="2400" dirty="0"/>
              <a:t>Se rendre sur un service en ligne  </a:t>
            </a:r>
          </a:p>
          <a:p>
            <a:pPr marL="0" indent="0" algn="ctr">
              <a:buNone/>
            </a:pPr>
            <a:endParaRPr lang="fr-FR" sz="2400" dirty="0"/>
          </a:p>
          <a:p>
            <a:pPr marL="0" indent="0" algn="ctr">
              <a:buNone/>
            </a:pPr>
            <a:r>
              <a:rPr lang="fr-FR" sz="2400" dirty="0"/>
              <a:t>🖱 Cliquer sur           l       		</a:t>
            </a:r>
          </a:p>
          <a:p>
            <a:pPr marL="0" indent="0" algn="ctr">
              <a:buNone/>
            </a:pPr>
            <a:endParaRPr lang="fr-FR" sz="2400" dirty="0"/>
          </a:p>
          <a:p>
            <a:pPr marL="0" indent="0" algn="ctr">
              <a:buNone/>
            </a:pPr>
            <a:r>
              <a:rPr lang="fr-FR" sz="2400" dirty="0"/>
              <a:t>🔑</a:t>
            </a:r>
            <a:r>
              <a:rPr lang="fr-FR" sz="2400" b="1" dirty="0"/>
              <a:t> Avoir un compte </a:t>
            </a:r>
            <a:r>
              <a:rPr lang="fr-FR" sz="2400" dirty="0"/>
              <a:t>sur un des 5 services          👉</a:t>
            </a:r>
          </a:p>
          <a:p>
            <a:pPr marL="0" indent="0" algn="ctr">
              <a:buNone/>
            </a:pPr>
            <a:r>
              <a:rPr lang="fr-FR" sz="2400" dirty="0"/>
              <a:t>et choisir son </a:t>
            </a:r>
            <a:r>
              <a:rPr lang="fr-FR" sz="2400" b="1" dirty="0">
                <a:solidFill>
                  <a:srgbClr val="FFC000"/>
                </a:solidFill>
              </a:rPr>
              <a:t>service clé</a:t>
            </a:r>
          </a:p>
          <a:p>
            <a:pPr marL="0" indent="0" algn="ctr">
              <a:buNone/>
            </a:pPr>
            <a:endParaRPr lang="fr-FR" sz="2400" dirty="0"/>
          </a:p>
          <a:p>
            <a:pPr marL="0" indent="0" algn="ctr">
              <a:buNone/>
            </a:pPr>
            <a:r>
              <a:rPr lang="fr-FR" sz="2400" dirty="0"/>
              <a:t>🖊 Entrer ses identifiants et mot de passe</a:t>
            </a:r>
          </a:p>
          <a:p>
            <a:pPr marL="0" indent="0" algn="ctr">
              <a:buNone/>
            </a:pPr>
            <a:endParaRPr lang="fr-FR" sz="2400" dirty="0"/>
          </a:p>
          <a:p>
            <a:pPr marL="0" indent="0" algn="ctr">
              <a:buNone/>
            </a:pPr>
            <a:r>
              <a:rPr lang="fr-FR" sz="2400" dirty="0"/>
              <a:t>✔Confirmer son identité et se connecter</a:t>
            </a:r>
          </a:p>
          <a:p>
            <a:pPr marL="0" indent="0" algn="ctr">
              <a:buNone/>
            </a:pPr>
            <a:endParaRPr lang="fr-FR" sz="2400" dirty="0"/>
          </a:p>
          <a:p>
            <a:pPr marL="0" indent="0" algn="ctr">
              <a:buNone/>
            </a:pPr>
            <a:r>
              <a:rPr lang="fr-FR" sz="2400" dirty="0"/>
              <a:t>❗ Sur un ordinateur public, penser à se déconnecter en partant</a:t>
            </a:r>
          </a:p>
          <a:p>
            <a:pPr marL="0" indent="0" algn="ctr">
              <a:buNone/>
            </a:pPr>
            <a:endParaRPr lang="fr-FR" sz="2400" dirty="0"/>
          </a:p>
          <a:p>
            <a:pPr marL="0" indent="0" algn="ctr">
              <a:buNone/>
            </a:pPr>
            <a:endParaRPr lang="fr-FR" sz="24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B858691-DCB4-419F-BE05-7917F76A99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60" y="2126345"/>
            <a:ext cx="2495007" cy="67238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9D90D04B-07FC-4278-BE52-4135741A091E}"/>
              </a:ext>
            </a:extLst>
          </p:cNvPr>
          <p:cNvSpPr/>
          <p:nvPr/>
        </p:nvSpPr>
        <p:spPr>
          <a:xfrm>
            <a:off x="2006082" y="5318449"/>
            <a:ext cx="7464489" cy="672384"/>
          </a:xfrm>
          <a:prstGeom prst="rect">
            <a:avLst/>
          </a:prstGeom>
          <a:noFill/>
          <a:ln w="28575">
            <a:solidFill>
              <a:srgbClr val="FFBD5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0326758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38200" y="1197528"/>
            <a:ext cx="105156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itre 1">
            <a:extLst>
              <a:ext uri="{FF2B5EF4-FFF2-40B4-BE49-F238E27FC236}">
                <a16:creationId xmlns:a16="http://schemas.microsoft.com/office/drawing/2014/main" id="{43E6FF88-4F4C-43DE-AE01-82BEE8DADE97}"/>
              </a:ext>
            </a:extLst>
          </p:cNvPr>
          <p:cNvSpPr txBox="1">
            <a:spLocks/>
          </p:cNvSpPr>
          <p:nvPr/>
        </p:nvSpPr>
        <p:spPr>
          <a:xfrm>
            <a:off x="838200" y="17695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sz="4000" b="1" dirty="0"/>
              <a:t>Manipulons !</a:t>
            </a:r>
            <a:endParaRPr lang="fr-FR" sz="4000" dirty="0"/>
          </a:p>
        </p:txBody>
      </p:sp>
      <p:sp>
        <p:nvSpPr>
          <p:cNvPr id="11" name="Espace réservé du contenu 11">
            <a:extLst>
              <a:ext uri="{FF2B5EF4-FFF2-40B4-BE49-F238E27FC236}">
                <a16:creationId xmlns:a16="http://schemas.microsoft.com/office/drawing/2014/main" id="{A3E8098E-B376-44F5-9DD0-67287F7035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34898" y="1502520"/>
            <a:ext cx="10722204" cy="4548839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fr-FR" sz="2400" dirty="0"/>
              <a:t>🌐</a:t>
            </a:r>
            <a:r>
              <a:rPr lang="fr-FR" sz="2400" i="1" dirty="0"/>
              <a:t> </a:t>
            </a:r>
            <a:r>
              <a:rPr lang="fr-FR" sz="2400" dirty="0"/>
              <a:t>Rendez-vous sur un service en ligne</a:t>
            </a:r>
          </a:p>
          <a:p>
            <a:pPr marL="0" indent="0" algn="ctr">
              <a:buNone/>
            </a:pPr>
            <a:endParaRPr lang="fr-FR" sz="2400" dirty="0"/>
          </a:p>
          <a:p>
            <a:pPr marL="0" indent="0" algn="ctr">
              <a:buNone/>
            </a:pPr>
            <a:r>
              <a:rPr lang="fr-FR" sz="2400" dirty="0"/>
              <a:t>🎭 Cliquez sur        		</a:t>
            </a:r>
          </a:p>
          <a:p>
            <a:pPr marL="0" indent="0" algn="ctr">
              <a:buNone/>
            </a:pPr>
            <a:endParaRPr lang="fr-FR" sz="2400" dirty="0"/>
          </a:p>
          <a:p>
            <a:pPr marL="0" indent="0" algn="ctr">
              <a:buNone/>
            </a:pPr>
            <a:r>
              <a:rPr lang="fr-FR" sz="2400" dirty="0"/>
              <a:t>🔑 Choisissez votre service clé</a:t>
            </a:r>
          </a:p>
          <a:p>
            <a:pPr marL="0" indent="0" algn="ctr">
              <a:buNone/>
            </a:pPr>
            <a:endParaRPr lang="fr-FR" sz="2400" dirty="0"/>
          </a:p>
          <a:p>
            <a:pPr marL="0" indent="0" algn="ctr">
              <a:buNone/>
            </a:pPr>
            <a:r>
              <a:rPr lang="fr-FR" sz="2400" dirty="0"/>
              <a:t>🖊 Entrez vos identifiants et mot de passe</a:t>
            </a:r>
          </a:p>
          <a:p>
            <a:pPr marL="0" indent="0" algn="ctr">
              <a:buNone/>
            </a:pPr>
            <a:endParaRPr lang="fr-FR" sz="2400" dirty="0"/>
          </a:p>
          <a:p>
            <a:pPr marL="0" indent="0" algn="ctr">
              <a:buNone/>
            </a:pPr>
            <a:r>
              <a:rPr lang="fr-FR" sz="2400" dirty="0"/>
              <a:t>✔Confirmez votre identité et connectez-vous</a:t>
            </a:r>
          </a:p>
          <a:p>
            <a:pPr marL="0" indent="0" algn="ctr">
              <a:buNone/>
            </a:pPr>
            <a:endParaRPr lang="fr-FR" sz="2400" dirty="0"/>
          </a:p>
          <a:p>
            <a:pPr marL="0" indent="0" algn="ctr">
              <a:buNone/>
            </a:pPr>
            <a:r>
              <a:rPr lang="fr-FR" sz="2400" dirty="0"/>
              <a:t>❗ Sur un ordinateur public, pensez à vous déconnecter en partant</a:t>
            </a:r>
          </a:p>
          <a:p>
            <a:pPr marL="0" indent="0" algn="ctr">
              <a:buNone/>
            </a:pPr>
            <a:endParaRPr lang="fr-FR" sz="2400" dirty="0"/>
          </a:p>
          <a:p>
            <a:pPr marL="0" indent="0" algn="ctr">
              <a:buNone/>
            </a:pPr>
            <a:endParaRPr lang="fr-FR" sz="2400" dirty="0"/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6B858691-DCB4-419F-BE05-7917F76A990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6627" y="2218100"/>
            <a:ext cx="2495007" cy="6723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17410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610375-4C71-4959-A2B5-E5A46C3F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06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3200" dirty="0"/>
              <a:t>Synthèse</a:t>
            </a:r>
            <a:endParaRPr lang="fr-FR" sz="4000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38200" y="1166069"/>
            <a:ext cx="105156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ZoneTexte 7">
            <a:extLst>
              <a:ext uri="{FF2B5EF4-FFF2-40B4-BE49-F238E27FC236}">
                <a16:creationId xmlns:a16="http://schemas.microsoft.com/office/drawing/2014/main" id="{64797C82-DE68-4485-9C13-9B2E69FCF37F}"/>
              </a:ext>
            </a:extLst>
          </p:cNvPr>
          <p:cNvSpPr txBox="1"/>
          <p:nvPr/>
        </p:nvSpPr>
        <p:spPr>
          <a:xfrm>
            <a:off x="838200" y="3198167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💡 Qu’avez-vous retenu ?</a:t>
            </a:r>
          </a:p>
        </p:txBody>
      </p:sp>
    </p:spTree>
    <p:extLst>
      <p:ext uri="{BB962C8B-B14F-4D97-AF65-F5344CB8AC3E}">
        <p14:creationId xmlns:p14="http://schemas.microsoft.com/office/powerpoint/2010/main" val="19261104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764F30-9FFC-4B71-A563-6929FE207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000" dirty="0"/>
              <a:t>Tout un programme !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75766498-823A-4E1C-B323-40E1B59D31B8}"/>
              </a:ext>
            </a:extLst>
          </p:cNvPr>
          <p:cNvCxnSpPr/>
          <p:nvPr/>
        </p:nvCxnSpPr>
        <p:spPr>
          <a:xfrm>
            <a:off x="838200" y="1426128"/>
            <a:ext cx="105156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EF4DD35E-7EC2-4A81-AE0F-042F321A7DF2}"/>
              </a:ext>
            </a:extLst>
          </p:cNvPr>
          <p:cNvSpPr txBox="1"/>
          <p:nvPr/>
        </p:nvSpPr>
        <p:spPr>
          <a:xfrm>
            <a:off x="3297994" y="2164856"/>
            <a:ext cx="791081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5 ateliers consécutifs :</a:t>
            </a:r>
          </a:p>
          <a:p>
            <a:endParaRPr lang="fr-FR" sz="2800" dirty="0"/>
          </a:p>
          <a:p>
            <a:r>
              <a:rPr lang="fr-FR" sz="2800" dirty="0"/>
              <a:t>1/ Découverte et prise en main du matériel</a:t>
            </a:r>
          </a:p>
          <a:p>
            <a:r>
              <a:rPr lang="fr-FR" sz="2800" dirty="0"/>
              <a:t>2/ Découverte et prise en main du bureau</a:t>
            </a:r>
          </a:p>
          <a:p>
            <a:r>
              <a:rPr lang="fr-FR" sz="2800" dirty="0"/>
              <a:t>3/ Navigation web</a:t>
            </a:r>
          </a:p>
          <a:p>
            <a:r>
              <a:rPr lang="fr-FR" sz="2800" dirty="0"/>
              <a:t>4/ Les mails</a:t>
            </a:r>
          </a:p>
          <a:p>
            <a:r>
              <a:rPr lang="fr-FR" sz="2800" dirty="0"/>
              <a:t>5/ Les démarches en ligne</a:t>
            </a: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BC97653-4803-44CC-B24A-E7C9FBFC4830}"/>
              </a:ext>
            </a:extLst>
          </p:cNvPr>
          <p:cNvSpPr txBox="1"/>
          <p:nvPr/>
        </p:nvSpPr>
        <p:spPr>
          <a:xfrm>
            <a:off x="2654020" y="4750179"/>
            <a:ext cx="64397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👉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8621613-A083-425E-8C2F-1FC3A66533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AA2D1E-C9CA-49D9-85A7-0E45DE9D0EC7}" type="datetime1">
              <a:rPr lang="fr-FR" smtClean="0"/>
              <a:t>02/03/2023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6705F29F-FFCC-4CD4-B444-A184549C7B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/>
              <a:t>Initiation ordinateur - 4/5 Les mails</a:t>
            </a:r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EC48254-6279-4864-9913-840E91C65E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4B496C-A674-488F-82D3-A6592634C02D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52634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610375-4C71-4959-A2B5-E5A46C3F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06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3200" dirty="0"/>
              <a:t>Synthèse</a:t>
            </a:r>
            <a:endParaRPr lang="fr-FR" sz="4000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38200" y="1166069"/>
            <a:ext cx="10515600" cy="0"/>
          </a:xfrm>
          <a:prstGeom prst="line">
            <a:avLst/>
          </a:prstGeom>
          <a:ln w="76200">
            <a:solidFill>
              <a:srgbClr val="FFBD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B8EA9CC0-CE0F-4265-8AE6-E06BEFF0D094}"/>
              </a:ext>
            </a:extLst>
          </p:cNvPr>
          <p:cNvSpPr txBox="1"/>
          <p:nvPr/>
        </p:nvSpPr>
        <p:spPr>
          <a:xfrm>
            <a:off x="838200" y="3034581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💡 Avez-vous des questions sur aujourd’hui ?</a:t>
            </a:r>
          </a:p>
        </p:txBody>
      </p:sp>
    </p:spTree>
    <p:extLst>
      <p:ext uri="{BB962C8B-B14F-4D97-AF65-F5344CB8AC3E}">
        <p14:creationId xmlns:p14="http://schemas.microsoft.com/office/powerpoint/2010/main" val="21841483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610375-4C71-4959-A2B5-E5A46C3F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06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3200" dirty="0"/>
              <a:t>Synthèse</a:t>
            </a:r>
            <a:endParaRPr lang="fr-FR" sz="4000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38200" y="1166069"/>
            <a:ext cx="10515600" cy="0"/>
          </a:xfrm>
          <a:prstGeom prst="line">
            <a:avLst/>
          </a:prstGeom>
          <a:ln w="76200">
            <a:solidFill>
              <a:srgbClr val="FFBD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B8EA9CC0-CE0F-4265-8AE6-E06BEFF0D094}"/>
              </a:ext>
            </a:extLst>
          </p:cNvPr>
          <p:cNvSpPr txBox="1"/>
          <p:nvPr/>
        </p:nvSpPr>
        <p:spPr>
          <a:xfrm>
            <a:off x="838200" y="2598003"/>
            <a:ext cx="10515600" cy="184665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</a:rPr>
              <a:t>💡 </a:t>
            </a:r>
            <a:r>
              <a:rPr lang="fr-FR" sz="3600" dirty="0">
                <a:solidFill>
                  <a:schemeClr val="bg1"/>
                </a:solidFill>
              </a:rPr>
              <a:t>Faisons le point !!</a:t>
            </a:r>
          </a:p>
          <a:p>
            <a:pPr algn="ctr"/>
            <a:endParaRPr lang="fr-FR" sz="2400" dirty="0">
              <a:solidFill>
                <a:schemeClr val="bg1"/>
              </a:solidFill>
            </a:endParaRPr>
          </a:p>
          <a:p>
            <a:pPr algn="ctr"/>
            <a:r>
              <a:rPr lang="fr-FR" sz="5400" b="1" dirty="0">
                <a:solidFill>
                  <a:schemeClr val="bg1"/>
                </a:solidFill>
              </a:rPr>
              <a:t>bit.ly/35roNbA</a:t>
            </a:r>
          </a:p>
        </p:txBody>
      </p:sp>
    </p:spTree>
    <p:extLst>
      <p:ext uri="{BB962C8B-B14F-4D97-AF65-F5344CB8AC3E}">
        <p14:creationId xmlns:p14="http://schemas.microsoft.com/office/powerpoint/2010/main" val="42255159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610375-4C71-4959-A2B5-E5A46C3F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06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3200" dirty="0"/>
              <a:t>Synthèse</a:t>
            </a:r>
            <a:endParaRPr lang="fr-FR" sz="4000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38200" y="1166069"/>
            <a:ext cx="10515600" cy="0"/>
          </a:xfrm>
          <a:prstGeom prst="line">
            <a:avLst/>
          </a:prstGeom>
          <a:ln w="76200">
            <a:solidFill>
              <a:srgbClr val="FFBD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B8EA9CC0-CE0F-4265-8AE6-E06BEFF0D094}"/>
              </a:ext>
            </a:extLst>
          </p:cNvPr>
          <p:cNvSpPr txBox="1"/>
          <p:nvPr/>
        </p:nvSpPr>
        <p:spPr>
          <a:xfrm>
            <a:off x="838200" y="3034581"/>
            <a:ext cx="10515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dirty="0"/>
              <a:t> 🤔 Quel bilan faites-vous des 5 ateliers ?</a:t>
            </a:r>
          </a:p>
        </p:txBody>
      </p:sp>
    </p:spTree>
    <p:extLst>
      <p:ext uri="{BB962C8B-B14F-4D97-AF65-F5344CB8AC3E}">
        <p14:creationId xmlns:p14="http://schemas.microsoft.com/office/powerpoint/2010/main" val="27435781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5610375-4C71-4959-A2B5-E5A46C3F8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0506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3200" dirty="0"/>
              <a:t>Synthèse</a:t>
            </a:r>
            <a:endParaRPr lang="fr-FR" sz="4000" dirty="0"/>
          </a:p>
        </p:txBody>
      </p:sp>
      <p:cxnSp>
        <p:nvCxnSpPr>
          <p:cNvPr id="4" name="Connecteur droit 3">
            <a:extLst>
              <a:ext uri="{FF2B5EF4-FFF2-40B4-BE49-F238E27FC236}">
                <a16:creationId xmlns:a16="http://schemas.microsoft.com/office/drawing/2014/main" id="{9B569A57-4152-4192-9E35-EE1E58A0BDC5}"/>
              </a:ext>
            </a:extLst>
          </p:cNvPr>
          <p:cNvCxnSpPr/>
          <p:nvPr/>
        </p:nvCxnSpPr>
        <p:spPr>
          <a:xfrm>
            <a:off x="838200" y="1166069"/>
            <a:ext cx="10515600" cy="0"/>
          </a:xfrm>
          <a:prstGeom prst="line">
            <a:avLst/>
          </a:prstGeom>
          <a:ln w="76200">
            <a:solidFill>
              <a:srgbClr val="FFBD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B8EA9CC0-CE0F-4265-8AE6-E06BEFF0D094}"/>
              </a:ext>
            </a:extLst>
          </p:cNvPr>
          <p:cNvSpPr txBox="1"/>
          <p:nvPr/>
        </p:nvSpPr>
        <p:spPr>
          <a:xfrm>
            <a:off x="838200" y="2685926"/>
            <a:ext cx="10515600" cy="1846659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2400" dirty="0">
                <a:solidFill>
                  <a:schemeClr val="bg1"/>
                </a:solidFill>
              </a:rPr>
              <a:t>💡 </a:t>
            </a:r>
            <a:r>
              <a:rPr lang="fr-FR" sz="3600" dirty="0">
                <a:solidFill>
                  <a:schemeClr val="bg1"/>
                </a:solidFill>
              </a:rPr>
              <a:t>Faisons le point !!</a:t>
            </a:r>
          </a:p>
          <a:p>
            <a:pPr algn="ctr"/>
            <a:endParaRPr lang="fr-FR" sz="2400" dirty="0">
              <a:solidFill>
                <a:schemeClr val="bg1"/>
              </a:solidFill>
            </a:endParaRPr>
          </a:p>
          <a:p>
            <a:pPr algn="ctr"/>
            <a:r>
              <a:rPr lang="fr-FR" sz="5400" b="1" dirty="0">
                <a:solidFill>
                  <a:schemeClr val="bg1"/>
                </a:solidFill>
              </a:rPr>
              <a:t>bit.ly/3slagWM</a:t>
            </a:r>
          </a:p>
        </p:txBody>
      </p:sp>
    </p:spTree>
    <p:extLst>
      <p:ext uri="{BB962C8B-B14F-4D97-AF65-F5344CB8AC3E}">
        <p14:creationId xmlns:p14="http://schemas.microsoft.com/office/powerpoint/2010/main" val="13718203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rganigramme : Alternative 2">
            <a:extLst>
              <a:ext uri="{FF2B5EF4-FFF2-40B4-BE49-F238E27FC236}">
                <a16:creationId xmlns:a16="http://schemas.microsoft.com/office/drawing/2014/main" id="{E3EBFEEF-84EB-4195-B573-5B45F3FA6563}"/>
              </a:ext>
            </a:extLst>
          </p:cNvPr>
          <p:cNvSpPr/>
          <p:nvPr/>
        </p:nvSpPr>
        <p:spPr>
          <a:xfrm>
            <a:off x="2490651" y="2487132"/>
            <a:ext cx="7210697" cy="2064149"/>
          </a:xfrm>
          <a:prstGeom prst="flowChartAlternateProcess">
            <a:avLst/>
          </a:prstGeom>
          <a:solidFill>
            <a:srgbClr val="FFC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87764F30-9FFC-4B71-A563-6929FE207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5400" b="1" dirty="0">
                <a:solidFill>
                  <a:srgbClr val="FFC000"/>
                </a:solidFill>
              </a:rPr>
              <a:t>MERCI POUR TOUT !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75766498-823A-4E1C-B323-40E1B59D31B8}"/>
              </a:ext>
            </a:extLst>
          </p:cNvPr>
          <p:cNvCxnSpPr/>
          <p:nvPr/>
        </p:nvCxnSpPr>
        <p:spPr>
          <a:xfrm>
            <a:off x="838200" y="1426128"/>
            <a:ext cx="105156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>
            <a:extLst>
              <a:ext uri="{FF2B5EF4-FFF2-40B4-BE49-F238E27FC236}">
                <a16:creationId xmlns:a16="http://schemas.microsoft.com/office/drawing/2014/main" id="{4A400DAD-2BCC-47D6-9C9C-9D0E8209411F}"/>
              </a:ext>
            </a:extLst>
          </p:cNvPr>
          <p:cNvSpPr txBox="1"/>
          <p:nvPr/>
        </p:nvSpPr>
        <p:spPr>
          <a:xfrm>
            <a:off x="2490650" y="3139624"/>
            <a:ext cx="721069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>
                <a:solidFill>
                  <a:schemeClr val="bg1"/>
                </a:solidFill>
              </a:rPr>
              <a:t>      Et à très bientôt !</a:t>
            </a:r>
            <a:endParaRPr lang="fr-FR" sz="2800" b="1" dirty="0">
              <a:solidFill>
                <a:schemeClr val="bg1"/>
              </a:solidFill>
            </a:endParaRPr>
          </a:p>
          <a:p>
            <a:pPr algn="ctr"/>
            <a:r>
              <a:rPr lang="fr-FR" sz="2800" dirty="0">
                <a:solidFill>
                  <a:schemeClr val="bg1"/>
                </a:solidFill>
              </a:rPr>
              <a:t>	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AAB1ECC9-9ACC-49A5-AF21-13E92CA470EA}"/>
              </a:ext>
            </a:extLst>
          </p:cNvPr>
          <p:cNvGrpSpPr/>
          <p:nvPr/>
        </p:nvGrpSpPr>
        <p:grpSpPr>
          <a:xfrm>
            <a:off x="2907383" y="5960352"/>
            <a:ext cx="10299569" cy="453361"/>
            <a:chOff x="2927155" y="5806913"/>
            <a:chExt cx="10515600" cy="623367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A27D9C8B-10F9-4E01-8B4B-9D522F162544}"/>
                </a:ext>
              </a:extLst>
            </p:cNvPr>
            <p:cNvSpPr txBox="1"/>
            <p:nvPr/>
          </p:nvSpPr>
          <p:spPr>
            <a:xfrm>
              <a:off x="2927155" y="6049409"/>
              <a:ext cx="10515600" cy="3808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fr-FR" sz="1200" dirty="0"/>
                <a:t>Cet atelier est inspiré de la formation proposée par </a:t>
              </a:r>
              <a:r>
                <a:rPr lang="fr-FR" sz="1200" dirty="0" err="1"/>
                <a:t>WeTechCare</a:t>
              </a:r>
              <a:r>
                <a:rPr lang="fr-FR" sz="1200" dirty="0"/>
                <a:t> sur </a:t>
              </a:r>
            </a:p>
          </p:txBody>
        </p:sp>
        <p:pic>
          <p:nvPicPr>
            <p:cNvPr id="11" name="Image 10">
              <a:extLst>
                <a:ext uri="{FF2B5EF4-FFF2-40B4-BE49-F238E27FC236}">
                  <a16:creationId xmlns:a16="http://schemas.microsoft.com/office/drawing/2014/main" id="{9E53339C-A231-487B-A068-9D65A9BC61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3610" t="30511" r="15457"/>
            <a:stretch/>
          </p:blipFill>
          <p:spPr>
            <a:xfrm>
              <a:off x="10389908" y="5806913"/>
              <a:ext cx="1527143" cy="5494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221047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764F30-9FFC-4B71-A563-6929FE207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000" dirty="0"/>
              <a:t>Tout un programme !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75766498-823A-4E1C-B323-40E1B59D31B8}"/>
              </a:ext>
            </a:extLst>
          </p:cNvPr>
          <p:cNvCxnSpPr/>
          <p:nvPr/>
        </p:nvCxnSpPr>
        <p:spPr>
          <a:xfrm>
            <a:off x="838200" y="1426128"/>
            <a:ext cx="10515600" cy="0"/>
          </a:xfrm>
          <a:prstGeom prst="line">
            <a:avLst/>
          </a:prstGeom>
          <a:ln w="76200">
            <a:solidFill>
              <a:srgbClr val="FFBD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BDEB4D0F-642E-4B59-9FE9-5923A3A08865}"/>
              </a:ext>
            </a:extLst>
          </p:cNvPr>
          <p:cNvSpPr txBox="1"/>
          <p:nvPr/>
        </p:nvSpPr>
        <p:spPr>
          <a:xfrm>
            <a:off x="2821143" y="1790469"/>
            <a:ext cx="6549713" cy="49552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3200" b="1" dirty="0"/>
              <a:t>   </a:t>
            </a:r>
          </a:p>
          <a:p>
            <a:r>
              <a:rPr lang="fr-FR" sz="3200" b="1" dirty="0"/>
              <a:t>🔍 Un point sur la semaine dernière</a:t>
            </a:r>
          </a:p>
          <a:p>
            <a:endParaRPr lang="fr-FR" sz="3200" dirty="0"/>
          </a:p>
          <a:p>
            <a:r>
              <a:rPr lang="fr-FR" sz="3200" dirty="0"/>
              <a:t>🤔</a:t>
            </a:r>
            <a:r>
              <a:rPr lang="fr-FR" sz="3200" b="1" dirty="0"/>
              <a:t> France </a:t>
            </a:r>
            <a:r>
              <a:rPr lang="fr-FR" sz="3200" b="1" dirty="0" err="1"/>
              <a:t>Connect</a:t>
            </a:r>
            <a:r>
              <a:rPr lang="fr-FR" sz="3200" b="1" dirty="0"/>
              <a:t>, c’est quoi?</a:t>
            </a:r>
          </a:p>
          <a:p>
            <a:endParaRPr lang="fr-FR" sz="3200" b="1" dirty="0"/>
          </a:p>
          <a:p>
            <a:r>
              <a:rPr lang="fr-FR" sz="3200" dirty="0"/>
              <a:t>🔍 </a:t>
            </a:r>
            <a:r>
              <a:rPr lang="fr-FR" sz="3200" b="1" dirty="0"/>
              <a:t>Zoom sur France </a:t>
            </a:r>
            <a:r>
              <a:rPr lang="fr-FR" sz="3200" b="1" dirty="0" err="1"/>
              <a:t>Connect</a:t>
            </a:r>
            <a:endParaRPr lang="fr-FR" sz="3200" b="1" dirty="0"/>
          </a:p>
          <a:p>
            <a:endParaRPr lang="fr-FR" sz="3200" b="1" dirty="0"/>
          </a:p>
          <a:p>
            <a:r>
              <a:rPr lang="fr-FR" sz="3200" dirty="0"/>
              <a:t>🎶 </a:t>
            </a:r>
            <a:r>
              <a:rPr lang="fr-FR" sz="3200" b="1" dirty="0"/>
              <a:t>Voilà, c’est </a:t>
            </a:r>
            <a:r>
              <a:rPr lang="fr-FR" sz="3200" b="1" dirty="0" err="1"/>
              <a:t>finiiiii</a:t>
            </a:r>
            <a:endParaRPr lang="fr-FR" sz="3200" b="1" dirty="0"/>
          </a:p>
          <a:p>
            <a:endParaRPr lang="fr-FR" sz="3200" b="1" dirty="0"/>
          </a:p>
          <a:p>
            <a:r>
              <a:rPr lang="fr-FR" sz="2800" dirty="0"/>
              <a:t>		</a:t>
            </a:r>
          </a:p>
        </p:txBody>
      </p:sp>
    </p:spTree>
    <p:extLst>
      <p:ext uri="{BB962C8B-B14F-4D97-AF65-F5344CB8AC3E}">
        <p14:creationId xmlns:p14="http://schemas.microsoft.com/office/powerpoint/2010/main" val="27194005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764F30-9FFC-4B71-A563-6929FE207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0402" y="2766218"/>
            <a:ext cx="10515600" cy="1325563"/>
          </a:xfrm>
          <a:solidFill>
            <a:srgbClr val="FFC000"/>
          </a:solidFill>
        </p:spPr>
        <p:txBody>
          <a:bodyPr>
            <a:normAutofit fontScale="90000"/>
          </a:bodyPr>
          <a:lstStyle/>
          <a:p>
            <a:pPr algn="ctr"/>
            <a:r>
              <a:rPr lang="fr-FR" sz="5400" b="1" dirty="0">
                <a:solidFill>
                  <a:schemeClr val="bg1"/>
                </a:solidFill>
              </a:rPr>
              <a:t>Qu’avez-vous retenu ?</a:t>
            </a:r>
            <a:br>
              <a:rPr lang="fr-FR" sz="5400" b="1" dirty="0">
                <a:solidFill>
                  <a:schemeClr val="bg1"/>
                </a:solidFill>
              </a:rPr>
            </a:br>
            <a:r>
              <a:rPr lang="fr-FR" sz="5400" b="1" dirty="0">
                <a:solidFill>
                  <a:schemeClr val="bg1"/>
                </a:solidFill>
              </a:rPr>
              <a:t>Avez-vous des questions ?</a:t>
            </a:r>
          </a:p>
        </p:txBody>
      </p:sp>
    </p:spTree>
    <p:extLst>
      <p:ext uri="{BB962C8B-B14F-4D97-AF65-F5344CB8AC3E}">
        <p14:creationId xmlns:p14="http://schemas.microsoft.com/office/powerpoint/2010/main" val="1057920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>
            <a:extLst>
              <a:ext uri="{FF2B5EF4-FFF2-40B4-BE49-F238E27FC236}">
                <a16:creationId xmlns:a16="http://schemas.microsoft.com/office/drawing/2014/main" id="{420ED8D9-5696-4A67-BA4C-8413F027F0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984375"/>
            <a:ext cx="9753600" cy="4371975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7764F30-9FFC-4B71-A563-6929FE207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000" dirty="0"/>
              <a:t>Partons du début !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75766498-823A-4E1C-B323-40E1B59D31B8}"/>
              </a:ext>
            </a:extLst>
          </p:cNvPr>
          <p:cNvCxnSpPr/>
          <p:nvPr/>
        </p:nvCxnSpPr>
        <p:spPr>
          <a:xfrm>
            <a:off x="838200" y="1426128"/>
            <a:ext cx="10515600" cy="0"/>
          </a:xfrm>
          <a:prstGeom prst="line">
            <a:avLst/>
          </a:prstGeom>
          <a:ln w="76200">
            <a:solidFill>
              <a:srgbClr val="FFBD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ZoneTexte 2">
            <a:extLst>
              <a:ext uri="{FF2B5EF4-FFF2-40B4-BE49-F238E27FC236}">
                <a16:creationId xmlns:a16="http://schemas.microsoft.com/office/drawing/2014/main" id="{BDEB4D0F-642E-4B59-9FE9-5923A3A08865}"/>
              </a:ext>
            </a:extLst>
          </p:cNvPr>
          <p:cNvSpPr txBox="1"/>
          <p:nvPr/>
        </p:nvSpPr>
        <p:spPr>
          <a:xfrm>
            <a:off x="838200" y="1587958"/>
            <a:ext cx="79108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🤔 France </a:t>
            </a:r>
            <a:r>
              <a:rPr lang="fr-FR" sz="2800" dirty="0" err="1"/>
              <a:t>Connect</a:t>
            </a:r>
            <a:r>
              <a:rPr lang="fr-FR" sz="2800" dirty="0"/>
              <a:t>, c’est quoi pour vous ?</a:t>
            </a:r>
          </a:p>
        </p:txBody>
      </p:sp>
    </p:spTree>
    <p:extLst>
      <p:ext uri="{BB962C8B-B14F-4D97-AF65-F5344CB8AC3E}">
        <p14:creationId xmlns:p14="http://schemas.microsoft.com/office/powerpoint/2010/main" val="13335539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FranceConnect expliqué en 2 minutes !">
            <a:hlinkClick r:id="" action="ppaction://media"/>
            <a:extLst>
              <a:ext uri="{FF2B5EF4-FFF2-40B4-BE49-F238E27FC236}">
                <a16:creationId xmlns:a16="http://schemas.microsoft.com/office/drawing/2014/main" id="{3F85E557-F8FF-49E6-85C5-D67C3DCAA6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20833" y="1019856"/>
            <a:ext cx="9750333" cy="5519056"/>
          </a:xfrm>
          <a:prstGeom prst="rect">
            <a:avLst/>
          </a:prstGeom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87764F30-9FFC-4B71-A563-6929FE207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-7854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dirty="0"/>
              <a:t>Partons du début !</a:t>
            </a:r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75766498-823A-4E1C-B323-40E1B59D31B8}"/>
              </a:ext>
            </a:extLst>
          </p:cNvPr>
          <p:cNvCxnSpPr/>
          <p:nvPr/>
        </p:nvCxnSpPr>
        <p:spPr>
          <a:xfrm>
            <a:off x="838200" y="903614"/>
            <a:ext cx="10515600" cy="0"/>
          </a:xfrm>
          <a:prstGeom prst="line">
            <a:avLst/>
          </a:prstGeom>
          <a:ln w="76200">
            <a:solidFill>
              <a:srgbClr val="FFBD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638167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405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764F30-9FFC-4B71-A563-6929FE2079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fr-FR" sz="4000" dirty="0"/>
              <a:t>🔍 France </a:t>
            </a:r>
            <a:r>
              <a:rPr lang="fr-FR" sz="4000" dirty="0" err="1"/>
              <a:t>Connect</a:t>
            </a:r>
            <a:endParaRPr lang="fr-FR" sz="4000" dirty="0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75766498-823A-4E1C-B323-40E1B59D31B8}"/>
              </a:ext>
            </a:extLst>
          </p:cNvPr>
          <p:cNvCxnSpPr/>
          <p:nvPr/>
        </p:nvCxnSpPr>
        <p:spPr>
          <a:xfrm>
            <a:off x="838200" y="1426128"/>
            <a:ext cx="10515600" cy="0"/>
          </a:xfrm>
          <a:prstGeom prst="line">
            <a:avLst/>
          </a:prstGeom>
          <a:ln w="76200">
            <a:solidFill>
              <a:srgbClr val="FFBD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ZoneTexte 10">
            <a:extLst>
              <a:ext uri="{FF2B5EF4-FFF2-40B4-BE49-F238E27FC236}">
                <a16:creationId xmlns:a16="http://schemas.microsoft.com/office/drawing/2014/main" id="{D250D0F4-1F24-4C65-B55B-2D0B308DAD0E}"/>
              </a:ext>
            </a:extLst>
          </p:cNvPr>
          <p:cNvSpPr txBox="1"/>
          <p:nvPr/>
        </p:nvSpPr>
        <p:spPr>
          <a:xfrm>
            <a:off x="838200" y="1623666"/>
            <a:ext cx="10515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/>
              <a:t>   Les démarches administratives et les services en ligne du quotidien :	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EAC25B23-2F39-4962-AAE5-D866F23460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9885" y="2208802"/>
            <a:ext cx="10192230" cy="42840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7909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764F30-9FFC-4B71-A563-6929FE207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8367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dirty="0"/>
              <a:t>🔍 France </a:t>
            </a:r>
            <a:r>
              <a:rPr lang="fr-FR" sz="4000" dirty="0" err="1"/>
              <a:t>Connect</a:t>
            </a:r>
            <a:endParaRPr lang="fr-FR" sz="4000" dirty="0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75766498-823A-4E1C-B323-40E1B59D31B8}"/>
              </a:ext>
            </a:extLst>
          </p:cNvPr>
          <p:cNvCxnSpPr/>
          <p:nvPr/>
        </p:nvCxnSpPr>
        <p:spPr>
          <a:xfrm>
            <a:off x="800876" y="1130665"/>
            <a:ext cx="10515600" cy="0"/>
          </a:xfrm>
          <a:prstGeom prst="line">
            <a:avLst/>
          </a:prstGeom>
          <a:ln w="76200">
            <a:solidFill>
              <a:srgbClr val="FFBD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re 1">
            <a:extLst>
              <a:ext uri="{FF2B5EF4-FFF2-40B4-BE49-F238E27FC236}">
                <a16:creationId xmlns:a16="http://schemas.microsoft.com/office/drawing/2014/main" id="{3E2DDA48-CCBE-4B18-A015-C248080B2033}"/>
              </a:ext>
            </a:extLst>
          </p:cNvPr>
          <p:cNvSpPr txBox="1">
            <a:spLocks/>
          </p:cNvSpPr>
          <p:nvPr/>
        </p:nvSpPr>
        <p:spPr>
          <a:xfrm>
            <a:off x="800876" y="1282651"/>
            <a:ext cx="10515600" cy="1325563"/>
          </a:xfrm>
          <a:prstGeom prst="rect">
            <a:avLst/>
          </a:prstGeom>
          <a:solidFill>
            <a:srgbClr val="FFC000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chemeClr val="bg1"/>
                </a:solidFill>
              </a:rPr>
              <a:t>Pour ouvrir la porte de votre logement, vous êtes plutôt dans la situation A ou B ?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C023ECB0-4CE6-446E-8EBF-5F3FFCCC6E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5809" y="2662753"/>
            <a:ext cx="8640381" cy="363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9685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7764F30-9FFC-4B71-A563-6929FE207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5524" y="-161132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fr-FR" sz="4000" dirty="0"/>
              <a:t>🔍 France </a:t>
            </a:r>
            <a:r>
              <a:rPr lang="fr-FR" sz="4000" dirty="0" err="1"/>
              <a:t>Connect</a:t>
            </a:r>
            <a:endParaRPr lang="fr-FR" sz="4000" dirty="0"/>
          </a:p>
        </p:txBody>
      </p:sp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75766498-823A-4E1C-B323-40E1B59D31B8}"/>
              </a:ext>
            </a:extLst>
          </p:cNvPr>
          <p:cNvCxnSpPr/>
          <p:nvPr/>
        </p:nvCxnSpPr>
        <p:spPr>
          <a:xfrm>
            <a:off x="800876" y="1130665"/>
            <a:ext cx="10515600" cy="0"/>
          </a:xfrm>
          <a:prstGeom prst="line">
            <a:avLst/>
          </a:prstGeom>
          <a:ln w="762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re 1">
            <a:extLst>
              <a:ext uri="{FF2B5EF4-FFF2-40B4-BE49-F238E27FC236}">
                <a16:creationId xmlns:a16="http://schemas.microsoft.com/office/drawing/2014/main" id="{3E2DDA48-CCBE-4B18-A015-C248080B2033}"/>
              </a:ext>
            </a:extLst>
          </p:cNvPr>
          <p:cNvSpPr txBox="1">
            <a:spLocks/>
          </p:cNvSpPr>
          <p:nvPr/>
        </p:nvSpPr>
        <p:spPr>
          <a:xfrm>
            <a:off x="1499895" y="1924096"/>
            <a:ext cx="9192210" cy="760752"/>
          </a:xfrm>
          <a:prstGeom prst="rect">
            <a:avLst/>
          </a:prstGeom>
          <a:solidFill>
            <a:srgbClr val="FFC000"/>
          </a:solidFill>
          <a:ln>
            <a:solidFill>
              <a:srgbClr val="FFBD59"/>
            </a:solidFill>
          </a:ln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fr-FR" b="1" dirty="0">
                <a:solidFill>
                  <a:schemeClr val="bg1"/>
                </a:solidFill>
              </a:rPr>
              <a:t>Une seule clé pour se connecter à tous ces services en ligne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73FF79EC-5660-4D9D-BC89-DE09829ECABC}"/>
              </a:ext>
            </a:extLst>
          </p:cNvPr>
          <p:cNvSpPr txBox="1"/>
          <p:nvPr/>
        </p:nvSpPr>
        <p:spPr>
          <a:xfrm>
            <a:off x="875524" y="3221424"/>
            <a:ext cx="10515600" cy="1384995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txBody>
          <a:bodyPr wrap="square" rtlCol="0">
            <a:spAutoFit/>
          </a:bodyPr>
          <a:lstStyle/>
          <a:p>
            <a:r>
              <a:rPr lang="fr-FR" sz="2800" dirty="0"/>
              <a:t>💡En cinq étapes et grâce à un</a:t>
            </a:r>
            <a:r>
              <a:rPr lang="fr-FR" sz="2800" b="1" dirty="0"/>
              <a:t> identifiant</a:t>
            </a:r>
            <a:r>
              <a:rPr lang="fr-FR" sz="2800" dirty="0"/>
              <a:t> et</a:t>
            </a:r>
            <a:r>
              <a:rPr lang="fr-FR" sz="2800" b="1" dirty="0"/>
              <a:t> un mot de passe identiques</a:t>
            </a:r>
            <a:r>
              <a:rPr lang="fr-FR" sz="2800" dirty="0"/>
              <a:t> pour tous les services vous pourrez accéder à </a:t>
            </a:r>
            <a:r>
              <a:rPr lang="fr-FR" sz="2800" b="1" dirty="0"/>
              <a:t>toutes</a:t>
            </a:r>
            <a:r>
              <a:rPr lang="fr-FR" sz="2800" dirty="0"/>
              <a:t> les démarches et services en ligne ! </a:t>
            </a:r>
          </a:p>
        </p:txBody>
      </p:sp>
    </p:spTree>
    <p:extLst>
      <p:ext uri="{BB962C8B-B14F-4D97-AF65-F5344CB8AC3E}">
        <p14:creationId xmlns:p14="http://schemas.microsoft.com/office/powerpoint/2010/main" val="368966912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4044</TotalTime>
  <Words>889</Words>
  <Application>Microsoft Office PowerPoint</Application>
  <PresentationFormat>Grand écran</PresentationFormat>
  <Paragraphs>140</Paragraphs>
  <Slides>24</Slides>
  <Notes>24</Notes>
  <HiddenSlides>0</HiddenSlides>
  <MMClips>1</MMClips>
  <ScaleCrop>false</ScaleCrop>
  <HeadingPairs>
    <vt:vector size="6" baseType="variant">
      <vt:variant>
        <vt:lpstr>Polices utilisées</vt:lpstr>
      </vt:variant>
      <vt:variant>
        <vt:i4>6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24</vt:i4>
      </vt:variant>
    </vt:vector>
  </HeadingPairs>
  <TitlesOfParts>
    <vt:vector size="31" baseType="lpstr">
      <vt:lpstr>Arial</vt:lpstr>
      <vt:lpstr>Calibri</vt:lpstr>
      <vt:lpstr>Calibri Light</vt:lpstr>
      <vt:lpstr>merriweather</vt:lpstr>
      <vt:lpstr>Quicksand</vt:lpstr>
      <vt:lpstr>Quicksand-Bold</vt:lpstr>
      <vt:lpstr>Thème Office</vt:lpstr>
      <vt:lpstr>Bienvenue à l’atelier « France Connect »</vt:lpstr>
      <vt:lpstr>Tout un programme !</vt:lpstr>
      <vt:lpstr>Tout un programme !</vt:lpstr>
      <vt:lpstr>Qu’avez-vous retenu ? Avez-vous des questions ?</vt:lpstr>
      <vt:lpstr>Partons du début !</vt:lpstr>
      <vt:lpstr>Partons du début !</vt:lpstr>
      <vt:lpstr>🔍 France Connect</vt:lpstr>
      <vt:lpstr>🔍 France Connect</vt:lpstr>
      <vt:lpstr>🔍 France Connect</vt:lpstr>
      <vt:lpstr>🔍 France Connect</vt:lpstr>
      <vt:lpstr>🔍 France Connect</vt:lpstr>
      <vt:lpstr>🔍 France Connect</vt:lpstr>
      <vt:lpstr>🔍 France Connect</vt:lpstr>
      <vt:lpstr>🔍 France Connect</vt:lpstr>
      <vt:lpstr>🔍 France Connect</vt:lpstr>
      <vt:lpstr>🔍 France Connect</vt:lpstr>
      <vt:lpstr>Présentation PowerPoint</vt:lpstr>
      <vt:lpstr>Présentation PowerPoint</vt:lpstr>
      <vt:lpstr>Synthèse</vt:lpstr>
      <vt:lpstr>Synthèse</vt:lpstr>
      <vt:lpstr>Synthèse</vt:lpstr>
      <vt:lpstr>Synthèse</vt:lpstr>
      <vt:lpstr>Synthèse</vt:lpstr>
      <vt:lpstr>MERCI POUR TOUT 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Ateliers de prise en main</dc:title>
  <dc:creator>Conseiller Numérique - Mairie Peyruis</dc:creator>
  <cp:lastModifiedBy>Conseiller Numérique - Mairie Peyruis</cp:lastModifiedBy>
  <cp:revision>29</cp:revision>
  <cp:lastPrinted>2022-01-30T09:43:39Z</cp:lastPrinted>
  <dcterms:created xsi:type="dcterms:W3CDTF">2021-12-15T13:49:53Z</dcterms:created>
  <dcterms:modified xsi:type="dcterms:W3CDTF">2023-03-02T09:57:29Z</dcterms:modified>
</cp:coreProperties>
</file>